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6.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3" r:id="rId9"/>
    <p:sldId id="264" r:id="rId10"/>
    <p:sldId id="265" r:id="rId11"/>
    <p:sldId id="267" r:id="rId12"/>
    <p:sldId id="268" r:id="rId13"/>
    <p:sldId id="269" r:id="rId14"/>
    <p:sldId id="270" r:id="rId15"/>
    <p:sldId id="271" r:id="rId16"/>
    <p:sldId id="272" r:id="rId17"/>
    <p:sldId id="26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p:cViewPr varScale="1">
        <p:scale>
          <a:sx n="94" d="100"/>
          <a:sy n="94" d="100"/>
        </p:scale>
        <p:origin x="114"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4/28/2024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A3D7-8EB5-BE28-5EC9-B15A78656179}"/>
              </a:ext>
            </a:extLst>
          </p:cNvPr>
          <p:cNvSpPr>
            <a:spLocks noGrp="1"/>
          </p:cNvSpPr>
          <p:nvPr>
            <p:ph type="ctrTitle"/>
          </p:nvPr>
        </p:nvSpPr>
        <p:spPr/>
        <p:txBody>
          <a:bodyPr/>
          <a:lstStyle/>
          <a:p>
            <a:r>
              <a:rPr lang="en-US" dirty="0"/>
              <a:t>Skin Legion Identification and Extraction</a:t>
            </a:r>
          </a:p>
        </p:txBody>
      </p:sp>
      <p:sp>
        <p:nvSpPr>
          <p:cNvPr id="3" name="Subtitle 2">
            <a:extLst>
              <a:ext uri="{FF2B5EF4-FFF2-40B4-BE49-F238E27FC236}">
                <a16:creationId xmlns:a16="http://schemas.microsoft.com/office/drawing/2014/main" id="{C528494C-6CF8-D19C-3A7A-2C179FB51EBA}"/>
              </a:ext>
            </a:extLst>
          </p:cNvPr>
          <p:cNvSpPr>
            <a:spLocks noGrp="1"/>
          </p:cNvSpPr>
          <p:nvPr>
            <p:ph type="subTitle" idx="1"/>
          </p:nvPr>
        </p:nvSpPr>
        <p:spPr/>
        <p:txBody>
          <a:bodyPr/>
          <a:lstStyle/>
          <a:p>
            <a:r>
              <a:rPr lang="en-US" dirty="0"/>
              <a:t>By: Jakob Kirby</a:t>
            </a:r>
          </a:p>
        </p:txBody>
      </p:sp>
    </p:spTree>
    <p:extLst>
      <p:ext uri="{BB962C8B-B14F-4D97-AF65-F5344CB8AC3E}">
        <p14:creationId xmlns:p14="http://schemas.microsoft.com/office/powerpoint/2010/main" val="4059977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D403-EA00-9453-6961-4A707C28DD13}"/>
              </a:ext>
            </a:extLst>
          </p:cNvPr>
          <p:cNvSpPr>
            <a:spLocks noGrp="1"/>
          </p:cNvSpPr>
          <p:nvPr>
            <p:ph type="title"/>
          </p:nvPr>
        </p:nvSpPr>
        <p:spPr>
          <a:xfrm>
            <a:off x="0" y="-563881"/>
            <a:ext cx="9905998" cy="1905000"/>
          </a:xfrm>
        </p:spPr>
        <p:txBody>
          <a:bodyPr/>
          <a:lstStyle/>
          <a:p>
            <a:r>
              <a:rPr lang="en-US" dirty="0"/>
              <a:t>Diagnosis Process – Parallel Ridges</a:t>
            </a:r>
          </a:p>
        </p:txBody>
      </p:sp>
      <p:sp>
        <p:nvSpPr>
          <p:cNvPr id="3" name="Content Placeholder 2">
            <a:extLst>
              <a:ext uri="{FF2B5EF4-FFF2-40B4-BE49-F238E27FC236}">
                <a16:creationId xmlns:a16="http://schemas.microsoft.com/office/drawing/2014/main" id="{B20782D3-4A16-323F-B8FD-908D58B224EC}"/>
              </a:ext>
            </a:extLst>
          </p:cNvPr>
          <p:cNvSpPr>
            <a:spLocks noGrp="1"/>
          </p:cNvSpPr>
          <p:nvPr>
            <p:ph idx="1"/>
          </p:nvPr>
        </p:nvSpPr>
        <p:spPr>
          <a:xfrm>
            <a:off x="0" y="388618"/>
            <a:ext cx="9458960" cy="4175760"/>
          </a:xfrm>
        </p:spPr>
        <p:txBody>
          <a:bodyPr>
            <a:normAutofit/>
          </a:bodyPr>
          <a:lstStyle/>
          <a:p>
            <a:r>
              <a:rPr lang="en-US" dirty="0"/>
              <a:t>Parallel ridges are just the appearance of ridges along a melanoma lesion.</a:t>
            </a:r>
          </a:p>
          <a:p>
            <a:pPr lvl="1"/>
            <a:r>
              <a:rPr lang="en-US" dirty="0"/>
              <a:t>Was combined with reticular shape as the shape of parallel ridges matches that of a net/web</a:t>
            </a:r>
          </a:p>
          <a:p>
            <a:r>
              <a:rPr lang="en-US" dirty="0"/>
              <a:t>Did a similar measurement to pigment color but instead checked the change is color between pixels 2 points away from each other</a:t>
            </a:r>
          </a:p>
          <a:p>
            <a:pPr lvl="1"/>
            <a:r>
              <a:rPr lang="en-US" dirty="0"/>
              <a:t>Did this to get remove any progression in the shading as well as account for the blur applied at preprocessing</a:t>
            </a:r>
          </a:p>
          <a:p>
            <a:pPr lvl="1"/>
            <a:r>
              <a:rPr lang="en-US" dirty="0"/>
              <a:t>Decided that if 15% of the legion were considered parallel ridges than this could be enough to denote their presence</a:t>
            </a:r>
          </a:p>
        </p:txBody>
      </p:sp>
      <p:pic>
        <p:nvPicPr>
          <p:cNvPr id="5" name="Picture 4" descr="A close-up of a wound&#10;&#10;Description automatically generated">
            <a:extLst>
              <a:ext uri="{FF2B5EF4-FFF2-40B4-BE49-F238E27FC236}">
                <a16:creationId xmlns:a16="http://schemas.microsoft.com/office/drawing/2014/main" id="{53DD92AD-CB66-EEBF-8FCB-7CA6F70EA5C7}"/>
              </a:ext>
            </a:extLst>
          </p:cNvPr>
          <p:cNvPicPr>
            <a:picLocks noChangeAspect="1"/>
          </p:cNvPicPr>
          <p:nvPr/>
        </p:nvPicPr>
        <p:blipFill>
          <a:blip r:embed="rId2"/>
          <a:stretch>
            <a:fillRect/>
          </a:stretch>
        </p:blipFill>
        <p:spPr>
          <a:xfrm>
            <a:off x="5478227" y="4376553"/>
            <a:ext cx="3450426" cy="2280647"/>
          </a:xfrm>
          <a:prstGeom prst="rect">
            <a:avLst/>
          </a:prstGeom>
        </p:spPr>
      </p:pic>
      <p:pic>
        <p:nvPicPr>
          <p:cNvPr id="8" name="Picture 7" descr="A blue and black animal&#10;&#10;Description automatically generated">
            <a:extLst>
              <a:ext uri="{FF2B5EF4-FFF2-40B4-BE49-F238E27FC236}">
                <a16:creationId xmlns:a16="http://schemas.microsoft.com/office/drawing/2014/main" id="{939D773D-7AF5-B0C2-AA8A-2FEEFFEB0FD8}"/>
              </a:ext>
            </a:extLst>
          </p:cNvPr>
          <p:cNvPicPr>
            <a:picLocks noChangeAspect="1"/>
          </p:cNvPicPr>
          <p:nvPr/>
        </p:nvPicPr>
        <p:blipFill rotWithShape="1">
          <a:blip r:embed="rId3"/>
          <a:srcRect l="32901" t="20230" r="42634" b="15964"/>
          <a:stretch/>
        </p:blipFill>
        <p:spPr>
          <a:xfrm>
            <a:off x="9458960" y="2243562"/>
            <a:ext cx="2560320" cy="4413638"/>
          </a:xfrm>
          <a:prstGeom prst="rect">
            <a:avLst/>
          </a:prstGeom>
        </p:spPr>
      </p:pic>
    </p:spTree>
    <p:extLst>
      <p:ext uri="{BB962C8B-B14F-4D97-AF65-F5344CB8AC3E}">
        <p14:creationId xmlns:p14="http://schemas.microsoft.com/office/powerpoint/2010/main" val="363963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BF3D4-991E-3225-762C-3BACA9661845}"/>
              </a:ext>
            </a:extLst>
          </p:cNvPr>
          <p:cNvSpPr>
            <a:spLocks noGrp="1"/>
          </p:cNvSpPr>
          <p:nvPr>
            <p:ph type="title"/>
          </p:nvPr>
        </p:nvSpPr>
        <p:spPr>
          <a:xfrm>
            <a:off x="396240" y="-257890"/>
            <a:ext cx="9905998" cy="1905000"/>
          </a:xfrm>
        </p:spPr>
        <p:txBody>
          <a:bodyPr/>
          <a:lstStyle/>
          <a:p>
            <a:r>
              <a:rPr lang="en-US" dirty="0"/>
              <a:t>Final results</a:t>
            </a:r>
          </a:p>
        </p:txBody>
      </p:sp>
      <p:sp>
        <p:nvSpPr>
          <p:cNvPr id="3" name="Content Placeholder 2">
            <a:extLst>
              <a:ext uri="{FF2B5EF4-FFF2-40B4-BE49-F238E27FC236}">
                <a16:creationId xmlns:a16="http://schemas.microsoft.com/office/drawing/2014/main" id="{DF858002-BF21-686E-75F1-28D77A400E49}"/>
              </a:ext>
            </a:extLst>
          </p:cNvPr>
          <p:cNvSpPr>
            <a:spLocks noGrp="1"/>
          </p:cNvSpPr>
          <p:nvPr>
            <p:ph idx="1"/>
          </p:nvPr>
        </p:nvSpPr>
        <p:spPr>
          <a:xfrm>
            <a:off x="-29051" y="1282858"/>
            <a:ext cx="7242810" cy="3124201"/>
          </a:xfrm>
        </p:spPr>
        <p:txBody>
          <a:bodyPr>
            <a:normAutofit fontScale="77500" lnSpcReduction="20000"/>
          </a:bodyPr>
          <a:lstStyle/>
          <a:p>
            <a:r>
              <a:rPr lang="en-US" dirty="0"/>
              <a:t>For the accuracy measurements I compared against both the mask, and the extraction against the ground truth.</a:t>
            </a:r>
          </a:p>
          <a:p>
            <a:r>
              <a:rPr lang="en-US" dirty="0"/>
              <a:t>Found that in most images the accuracy would be around the 90%-96% range</a:t>
            </a:r>
          </a:p>
          <a:p>
            <a:r>
              <a:rPr lang="en-US" dirty="0"/>
              <a:t>The worst measurement I had on any item was on an single images sensitivity which was 64%.</a:t>
            </a:r>
          </a:p>
          <a:p>
            <a:endParaRPr lang="en-US" dirty="0"/>
          </a:p>
          <a:p>
            <a:r>
              <a:rPr lang="en-US" dirty="0"/>
              <a:t>The Diagnosis worked well with the worst rating given to melanoma being MOST likely</a:t>
            </a:r>
          </a:p>
          <a:p>
            <a:pPr lvl="1"/>
            <a:r>
              <a:rPr lang="en-US" dirty="0"/>
              <a:t>All other melanoma images were identified and diagnosed correctly</a:t>
            </a:r>
          </a:p>
          <a:p>
            <a:pPr lvl="1"/>
            <a:r>
              <a:rPr lang="en-US" dirty="0"/>
              <a:t>Was also able to identify images that were not melanoma and identify them correctly</a:t>
            </a:r>
          </a:p>
        </p:txBody>
      </p:sp>
      <p:pic>
        <p:nvPicPr>
          <p:cNvPr id="5" name="Picture 4" descr="A computer screen with white text&#10;&#10;Description automatically generated">
            <a:extLst>
              <a:ext uri="{FF2B5EF4-FFF2-40B4-BE49-F238E27FC236}">
                <a16:creationId xmlns:a16="http://schemas.microsoft.com/office/drawing/2014/main" id="{50F107AC-0E59-5237-8C72-7847634B019A}"/>
              </a:ext>
            </a:extLst>
          </p:cNvPr>
          <p:cNvPicPr>
            <a:picLocks noChangeAspect="1"/>
          </p:cNvPicPr>
          <p:nvPr/>
        </p:nvPicPr>
        <p:blipFill rotWithShape="1">
          <a:blip r:embed="rId2"/>
          <a:srcRect r="20550"/>
          <a:stretch/>
        </p:blipFill>
        <p:spPr>
          <a:xfrm>
            <a:off x="7242810" y="3784918"/>
            <a:ext cx="4949190" cy="1714500"/>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66238388-4E1A-8162-3388-52F6A0491BB5}"/>
              </a:ext>
            </a:extLst>
          </p:cNvPr>
          <p:cNvPicPr>
            <a:picLocks noChangeAspect="1"/>
          </p:cNvPicPr>
          <p:nvPr/>
        </p:nvPicPr>
        <p:blipFill rotWithShape="1">
          <a:blip r:embed="rId3"/>
          <a:srcRect r="5882"/>
          <a:stretch/>
        </p:blipFill>
        <p:spPr>
          <a:xfrm>
            <a:off x="6096000" y="5553075"/>
            <a:ext cx="6096000" cy="1304925"/>
          </a:xfrm>
          <a:prstGeom prst="rect">
            <a:avLst/>
          </a:prstGeom>
        </p:spPr>
      </p:pic>
      <p:pic>
        <p:nvPicPr>
          <p:cNvPr id="9" name="Picture 8" descr="A blue and purple blot&#10;&#10;Description automatically generated">
            <a:extLst>
              <a:ext uri="{FF2B5EF4-FFF2-40B4-BE49-F238E27FC236}">
                <a16:creationId xmlns:a16="http://schemas.microsoft.com/office/drawing/2014/main" id="{F7A03C28-FB66-6A51-2C4E-19B2BA9E87F7}"/>
              </a:ext>
            </a:extLst>
          </p:cNvPr>
          <p:cNvPicPr>
            <a:picLocks noChangeAspect="1"/>
          </p:cNvPicPr>
          <p:nvPr/>
        </p:nvPicPr>
        <p:blipFill rotWithShape="1">
          <a:blip r:embed="rId4"/>
          <a:srcRect l="33364" t="46299" r="38144" b="16821"/>
          <a:stretch/>
        </p:blipFill>
        <p:spPr>
          <a:xfrm>
            <a:off x="10584179" y="2076006"/>
            <a:ext cx="929639" cy="768953"/>
          </a:xfrm>
          <a:prstGeom prst="rect">
            <a:avLst/>
          </a:prstGeom>
        </p:spPr>
      </p:pic>
      <p:pic>
        <p:nvPicPr>
          <p:cNvPr id="11" name="Picture 10" descr="A green blob of a frog&#10;&#10;Description automatically generated">
            <a:extLst>
              <a:ext uri="{FF2B5EF4-FFF2-40B4-BE49-F238E27FC236}">
                <a16:creationId xmlns:a16="http://schemas.microsoft.com/office/drawing/2014/main" id="{F2E275E2-A5E5-10D6-CABE-7D7EEA65A531}"/>
              </a:ext>
            </a:extLst>
          </p:cNvPr>
          <p:cNvPicPr>
            <a:picLocks noChangeAspect="1"/>
          </p:cNvPicPr>
          <p:nvPr/>
        </p:nvPicPr>
        <p:blipFill rotWithShape="1">
          <a:blip r:embed="rId5"/>
          <a:srcRect l="37314" t="36666" r="39314" b="17779"/>
          <a:stretch/>
        </p:blipFill>
        <p:spPr>
          <a:xfrm>
            <a:off x="10642281" y="1127760"/>
            <a:ext cx="761295" cy="948246"/>
          </a:xfrm>
          <a:prstGeom prst="rect">
            <a:avLst/>
          </a:prstGeom>
        </p:spPr>
      </p:pic>
      <p:pic>
        <p:nvPicPr>
          <p:cNvPr id="15" name="Picture 14" descr="Close-up of a white and red surface&#10;&#10;Description automatically generated">
            <a:extLst>
              <a:ext uri="{FF2B5EF4-FFF2-40B4-BE49-F238E27FC236}">
                <a16:creationId xmlns:a16="http://schemas.microsoft.com/office/drawing/2014/main" id="{E13F421E-3A13-12F9-DA38-6BEBFEA682CA}"/>
              </a:ext>
            </a:extLst>
          </p:cNvPr>
          <p:cNvPicPr>
            <a:picLocks noChangeAspect="1"/>
          </p:cNvPicPr>
          <p:nvPr/>
        </p:nvPicPr>
        <p:blipFill>
          <a:blip r:embed="rId6"/>
          <a:stretch>
            <a:fillRect/>
          </a:stretch>
        </p:blipFill>
        <p:spPr>
          <a:xfrm>
            <a:off x="287827" y="4407059"/>
            <a:ext cx="1439373" cy="1036524"/>
          </a:xfrm>
          <a:prstGeom prst="rect">
            <a:avLst/>
          </a:prstGeom>
        </p:spPr>
      </p:pic>
      <p:pic>
        <p:nvPicPr>
          <p:cNvPr id="17" name="Picture 16" descr="A black and white image of a black spot&#10;&#10;Description automatically generated">
            <a:extLst>
              <a:ext uri="{FF2B5EF4-FFF2-40B4-BE49-F238E27FC236}">
                <a16:creationId xmlns:a16="http://schemas.microsoft.com/office/drawing/2014/main" id="{792777E2-5AE2-42F9-4058-C6666571745C}"/>
              </a:ext>
            </a:extLst>
          </p:cNvPr>
          <p:cNvPicPr>
            <a:picLocks noChangeAspect="1"/>
          </p:cNvPicPr>
          <p:nvPr/>
        </p:nvPicPr>
        <p:blipFill>
          <a:blip r:embed="rId7"/>
          <a:stretch>
            <a:fillRect/>
          </a:stretch>
        </p:blipFill>
        <p:spPr>
          <a:xfrm>
            <a:off x="1728051" y="4407059"/>
            <a:ext cx="1439372" cy="1036524"/>
          </a:xfrm>
          <a:prstGeom prst="rect">
            <a:avLst/>
          </a:prstGeom>
        </p:spPr>
      </p:pic>
      <p:pic>
        <p:nvPicPr>
          <p:cNvPr id="19" name="Picture 18" descr="A black screen with white text&#10;&#10;Description automatically generated">
            <a:extLst>
              <a:ext uri="{FF2B5EF4-FFF2-40B4-BE49-F238E27FC236}">
                <a16:creationId xmlns:a16="http://schemas.microsoft.com/office/drawing/2014/main" id="{32828C85-6E61-10F5-CD85-337564F15933}"/>
              </a:ext>
            </a:extLst>
          </p:cNvPr>
          <p:cNvPicPr>
            <a:picLocks noChangeAspect="1"/>
          </p:cNvPicPr>
          <p:nvPr/>
        </p:nvPicPr>
        <p:blipFill>
          <a:blip r:embed="rId8"/>
          <a:stretch>
            <a:fillRect/>
          </a:stretch>
        </p:blipFill>
        <p:spPr>
          <a:xfrm>
            <a:off x="0" y="5705475"/>
            <a:ext cx="6096000" cy="1152525"/>
          </a:xfrm>
          <a:prstGeom prst="rect">
            <a:avLst/>
          </a:prstGeom>
        </p:spPr>
      </p:pic>
    </p:spTree>
    <p:extLst>
      <p:ext uri="{BB962C8B-B14F-4D97-AF65-F5344CB8AC3E}">
        <p14:creationId xmlns:p14="http://schemas.microsoft.com/office/powerpoint/2010/main" val="220306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F0BE-97C5-001E-241D-6162E122AFB3}"/>
              </a:ext>
            </a:extLst>
          </p:cNvPr>
          <p:cNvSpPr>
            <a:spLocks noGrp="1"/>
          </p:cNvSpPr>
          <p:nvPr>
            <p:ph type="title"/>
          </p:nvPr>
        </p:nvSpPr>
        <p:spPr>
          <a:xfrm>
            <a:off x="0" y="-589280"/>
            <a:ext cx="9905998" cy="1905000"/>
          </a:xfrm>
        </p:spPr>
        <p:txBody>
          <a:bodyPr/>
          <a:lstStyle/>
          <a:p>
            <a:r>
              <a:rPr lang="en-US" dirty="0"/>
              <a:t>Potential issues and expansions</a:t>
            </a:r>
          </a:p>
        </p:txBody>
      </p:sp>
      <p:sp>
        <p:nvSpPr>
          <p:cNvPr id="3" name="Content Placeholder 2">
            <a:extLst>
              <a:ext uri="{FF2B5EF4-FFF2-40B4-BE49-F238E27FC236}">
                <a16:creationId xmlns:a16="http://schemas.microsoft.com/office/drawing/2014/main" id="{10D21107-BBC1-93B4-ADE1-8541B0FAFFD7}"/>
              </a:ext>
            </a:extLst>
          </p:cNvPr>
          <p:cNvSpPr>
            <a:spLocks noGrp="1"/>
          </p:cNvSpPr>
          <p:nvPr>
            <p:ph idx="1"/>
          </p:nvPr>
        </p:nvSpPr>
        <p:spPr>
          <a:xfrm>
            <a:off x="0" y="848359"/>
            <a:ext cx="9905998" cy="5227321"/>
          </a:xfrm>
        </p:spPr>
        <p:txBody>
          <a:bodyPr/>
          <a:lstStyle/>
          <a:p>
            <a:r>
              <a:rPr lang="en-US" dirty="0"/>
              <a:t>I am a bit worried about the ground truths as even though I created them manually as well as tried to be as accurate as possible, cannot be 100% confident in them</a:t>
            </a:r>
          </a:p>
          <a:p>
            <a:pPr lvl="1"/>
            <a:r>
              <a:rPr lang="en-US" dirty="0"/>
              <a:t>I am not a professional in either graphic software nor skin disease detection so I worry about some being too big.</a:t>
            </a:r>
          </a:p>
          <a:p>
            <a:r>
              <a:rPr lang="en-US" dirty="0"/>
              <a:t>Worries that the system may not be as robust as I hope as I was not able to test every image I wanted just because of the time the inpainting process takes.</a:t>
            </a:r>
          </a:p>
          <a:p>
            <a:r>
              <a:rPr lang="en-US" dirty="0"/>
              <a:t>Disappointed that I was not able to create the full skin disease Identification system I wanted, nor get as many patterns as I wanted</a:t>
            </a:r>
          </a:p>
          <a:p>
            <a:pPr lvl="1"/>
            <a:r>
              <a:rPr lang="en-US" dirty="0"/>
              <a:t>If I had to expand and work on this project more This in the main feature I would want to work on</a:t>
            </a:r>
          </a:p>
          <a:p>
            <a:endParaRPr lang="en-US" dirty="0"/>
          </a:p>
        </p:txBody>
      </p:sp>
    </p:spTree>
    <p:extLst>
      <p:ext uri="{BB962C8B-B14F-4D97-AF65-F5344CB8AC3E}">
        <p14:creationId xmlns:p14="http://schemas.microsoft.com/office/powerpoint/2010/main" val="62659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52D5-1819-6F3F-ABE2-385C38763B87}"/>
              </a:ext>
            </a:extLst>
          </p:cNvPr>
          <p:cNvSpPr>
            <a:spLocks noGrp="1"/>
          </p:cNvSpPr>
          <p:nvPr>
            <p:ph type="title"/>
          </p:nvPr>
        </p:nvSpPr>
        <p:spPr>
          <a:xfrm>
            <a:off x="0" y="0"/>
            <a:ext cx="9905998" cy="1905000"/>
          </a:xfrm>
        </p:spPr>
        <p:txBody>
          <a:bodyPr/>
          <a:lstStyle/>
          <a:p>
            <a:r>
              <a:rPr lang="en-US" dirty="0"/>
              <a:t>Conclusion</a:t>
            </a:r>
          </a:p>
        </p:txBody>
      </p:sp>
      <p:sp>
        <p:nvSpPr>
          <p:cNvPr id="3" name="Content Placeholder 2">
            <a:extLst>
              <a:ext uri="{FF2B5EF4-FFF2-40B4-BE49-F238E27FC236}">
                <a16:creationId xmlns:a16="http://schemas.microsoft.com/office/drawing/2014/main" id="{CACA7CCE-04FE-94F7-1E13-05FEEB1BEBED}"/>
              </a:ext>
            </a:extLst>
          </p:cNvPr>
          <p:cNvSpPr>
            <a:spLocks noGrp="1"/>
          </p:cNvSpPr>
          <p:nvPr>
            <p:ph idx="1"/>
          </p:nvPr>
        </p:nvSpPr>
        <p:spPr>
          <a:xfrm>
            <a:off x="0" y="1325879"/>
            <a:ext cx="9905998" cy="3368041"/>
          </a:xfrm>
        </p:spPr>
        <p:txBody>
          <a:bodyPr/>
          <a:lstStyle/>
          <a:p>
            <a:r>
              <a:rPr lang="en-US" dirty="0"/>
              <a:t>With the time allotted to us and the skill I had I am very pleased with the results of the project</a:t>
            </a:r>
          </a:p>
          <a:p>
            <a:r>
              <a:rPr lang="en-US" dirty="0"/>
              <a:t>The system is able to properly identify melanoma, as well as get good extraction of the legions</a:t>
            </a:r>
          </a:p>
          <a:p>
            <a:r>
              <a:rPr lang="en-US" dirty="0"/>
              <a:t>I have also learned a lot from the project</a:t>
            </a:r>
          </a:p>
          <a:p>
            <a:pPr lvl="1"/>
            <a:r>
              <a:rPr lang="en-US" dirty="0"/>
              <a:t>Experience in different color spaces</a:t>
            </a:r>
          </a:p>
          <a:p>
            <a:pPr lvl="1"/>
            <a:r>
              <a:rPr lang="en-US" dirty="0"/>
              <a:t>Cleaning noise and output results</a:t>
            </a:r>
          </a:p>
          <a:p>
            <a:pPr lvl="1"/>
            <a:r>
              <a:rPr lang="en-US" dirty="0"/>
              <a:t>Getting to do a true image processing workflow that had no real guide</a:t>
            </a:r>
          </a:p>
        </p:txBody>
      </p:sp>
      <p:pic>
        <p:nvPicPr>
          <p:cNvPr id="5" name="Picture 4" descr="A black circle on a person's skin&#10;&#10;Description automatically generated">
            <a:extLst>
              <a:ext uri="{FF2B5EF4-FFF2-40B4-BE49-F238E27FC236}">
                <a16:creationId xmlns:a16="http://schemas.microsoft.com/office/drawing/2014/main" id="{A5B79407-EE82-496D-1D27-A655FB17EF5C}"/>
              </a:ext>
            </a:extLst>
          </p:cNvPr>
          <p:cNvPicPr>
            <a:picLocks noChangeAspect="1"/>
          </p:cNvPicPr>
          <p:nvPr/>
        </p:nvPicPr>
        <p:blipFill>
          <a:blip r:embed="rId2"/>
          <a:stretch>
            <a:fillRect/>
          </a:stretch>
        </p:blipFill>
        <p:spPr>
          <a:xfrm>
            <a:off x="396240" y="4953001"/>
            <a:ext cx="2854960" cy="1342179"/>
          </a:xfrm>
          <a:prstGeom prst="rect">
            <a:avLst/>
          </a:prstGeom>
        </p:spPr>
      </p:pic>
      <p:pic>
        <p:nvPicPr>
          <p:cNvPr id="7" name="Picture 6" descr="A blue and black circle&#10;&#10;Description automatically generated">
            <a:extLst>
              <a:ext uri="{FF2B5EF4-FFF2-40B4-BE49-F238E27FC236}">
                <a16:creationId xmlns:a16="http://schemas.microsoft.com/office/drawing/2014/main" id="{AABB4AA6-80A3-EE91-35BA-A029C8EFC001}"/>
              </a:ext>
            </a:extLst>
          </p:cNvPr>
          <p:cNvPicPr>
            <a:picLocks noChangeAspect="1"/>
          </p:cNvPicPr>
          <p:nvPr/>
        </p:nvPicPr>
        <p:blipFill rotWithShape="1">
          <a:blip r:embed="rId3"/>
          <a:srcRect l="37031" t="43983" r="35156"/>
          <a:stretch/>
        </p:blipFill>
        <p:spPr>
          <a:xfrm>
            <a:off x="3251200" y="5438981"/>
            <a:ext cx="904240" cy="85619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95B90D9-7012-554C-78F2-337D75A3E846}"/>
              </a:ext>
            </a:extLst>
          </p:cNvPr>
          <p:cNvPicPr>
            <a:picLocks noChangeAspect="1"/>
          </p:cNvPicPr>
          <p:nvPr/>
        </p:nvPicPr>
        <p:blipFill>
          <a:blip r:embed="rId4"/>
          <a:stretch>
            <a:fillRect/>
          </a:stretch>
        </p:blipFill>
        <p:spPr>
          <a:xfrm>
            <a:off x="4191000" y="5583889"/>
            <a:ext cx="5638800" cy="1274111"/>
          </a:xfrm>
          <a:prstGeom prst="rect">
            <a:avLst/>
          </a:prstGeom>
        </p:spPr>
      </p:pic>
      <p:pic>
        <p:nvPicPr>
          <p:cNvPr id="11" name="Picture 10" descr="A computer screen with white text&#10;&#10;Description automatically generated">
            <a:extLst>
              <a:ext uri="{FF2B5EF4-FFF2-40B4-BE49-F238E27FC236}">
                <a16:creationId xmlns:a16="http://schemas.microsoft.com/office/drawing/2014/main" id="{AEB36346-0088-4CBF-4C79-BB6DA002992E}"/>
              </a:ext>
            </a:extLst>
          </p:cNvPr>
          <p:cNvPicPr>
            <a:picLocks noChangeAspect="1"/>
          </p:cNvPicPr>
          <p:nvPr/>
        </p:nvPicPr>
        <p:blipFill rotWithShape="1">
          <a:blip r:embed="rId5"/>
          <a:srcRect b="6795"/>
          <a:stretch/>
        </p:blipFill>
        <p:spPr>
          <a:xfrm>
            <a:off x="8402002" y="3743326"/>
            <a:ext cx="4714875" cy="1695655"/>
          </a:xfrm>
          <a:prstGeom prst="rect">
            <a:avLst/>
          </a:prstGeom>
        </p:spPr>
      </p:pic>
    </p:spTree>
    <p:extLst>
      <p:ext uri="{BB962C8B-B14F-4D97-AF65-F5344CB8AC3E}">
        <p14:creationId xmlns:p14="http://schemas.microsoft.com/office/powerpoint/2010/main" val="1599984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7A51-54AE-0379-E87F-AF61D5E7241C}"/>
              </a:ext>
            </a:extLst>
          </p:cNvPr>
          <p:cNvSpPr>
            <a:spLocks noGrp="1"/>
          </p:cNvSpPr>
          <p:nvPr>
            <p:ph type="title"/>
          </p:nvPr>
        </p:nvSpPr>
        <p:spPr>
          <a:xfrm>
            <a:off x="67623" y="0"/>
            <a:ext cx="9905998" cy="1905000"/>
          </a:xfrm>
        </p:spPr>
        <p:txBody>
          <a:bodyPr/>
          <a:lstStyle/>
          <a:p>
            <a:r>
              <a:rPr lang="en-US" dirty="0"/>
              <a:t>References</a:t>
            </a:r>
          </a:p>
        </p:txBody>
      </p:sp>
      <p:sp>
        <p:nvSpPr>
          <p:cNvPr id="3" name="Content Placeholder 2">
            <a:extLst>
              <a:ext uri="{FF2B5EF4-FFF2-40B4-BE49-F238E27FC236}">
                <a16:creationId xmlns:a16="http://schemas.microsoft.com/office/drawing/2014/main" id="{5E313D72-5FAD-7FE1-BD1A-EA5AE70D11F3}"/>
              </a:ext>
            </a:extLst>
          </p:cNvPr>
          <p:cNvSpPr>
            <a:spLocks noGrp="1"/>
          </p:cNvSpPr>
          <p:nvPr>
            <p:ph idx="1"/>
          </p:nvPr>
        </p:nvSpPr>
        <p:spPr>
          <a:xfrm>
            <a:off x="294125" y="1905000"/>
            <a:ext cx="9905998" cy="3124201"/>
          </a:xfrm>
        </p:spPr>
        <p:txBody>
          <a:bodyPr>
            <a:normAutofit fontScale="92500" lnSpcReduction="20000"/>
          </a:bodyPr>
          <a:lstStyle/>
          <a:p>
            <a:r>
              <a:rPr lang="en-US" dirty="0">
                <a:effectLst/>
              </a:rPr>
              <a:t>[1] Zafar, K., Gilani, S. O., Waris, A., Ahmed, A., Jamil, M., Khan, M. N., &amp; Sohail Kashif, A. (2020). Skin lesion segmentation from </a:t>
            </a:r>
            <a:r>
              <a:rPr lang="en-US" dirty="0" err="1">
                <a:effectLst/>
              </a:rPr>
              <a:t>dermoscopic</a:t>
            </a:r>
            <a:r>
              <a:rPr lang="en-US" dirty="0">
                <a:effectLst/>
              </a:rPr>
              <a:t> images using convolutional neural network. </a:t>
            </a:r>
            <a:r>
              <a:rPr lang="en-US" i="1" dirty="0">
                <a:effectLst/>
              </a:rPr>
              <a:t>Sensors</a:t>
            </a:r>
            <a:r>
              <a:rPr lang="en-US" dirty="0">
                <a:effectLst/>
              </a:rPr>
              <a:t>, </a:t>
            </a:r>
            <a:r>
              <a:rPr lang="en-US" i="1" dirty="0">
                <a:effectLst/>
              </a:rPr>
              <a:t>20</a:t>
            </a:r>
            <a:r>
              <a:rPr lang="en-US" dirty="0">
                <a:effectLst/>
              </a:rPr>
              <a:t>(6), 1601. https://doi.org/10.3390/s20061601 </a:t>
            </a:r>
          </a:p>
          <a:p>
            <a:r>
              <a:rPr lang="en-US" dirty="0"/>
              <a:t>[2] </a:t>
            </a:r>
            <a:r>
              <a:rPr lang="en-US" dirty="0" err="1">
                <a:effectLst/>
              </a:rPr>
              <a:t>Garnavi</a:t>
            </a:r>
            <a:r>
              <a:rPr lang="en-US" dirty="0">
                <a:effectLst/>
              </a:rPr>
              <a:t>, R., </a:t>
            </a:r>
            <a:r>
              <a:rPr lang="en-US" dirty="0" err="1">
                <a:effectLst/>
              </a:rPr>
              <a:t>Aldeen</a:t>
            </a:r>
            <a:r>
              <a:rPr lang="en-US" dirty="0">
                <a:effectLst/>
              </a:rPr>
              <a:t>, M., </a:t>
            </a:r>
            <a:r>
              <a:rPr lang="en-US" dirty="0" err="1">
                <a:effectLst/>
              </a:rPr>
              <a:t>Celebi</a:t>
            </a:r>
            <a:r>
              <a:rPr lang="en-US" dirty="0">
                <a:effectLst/>
              </a:rPr>
              <a:t>, M. E., </a:t>
            </a:r>
            <a:r>
              <a:rPr lang="en-US" dirty="0" err="1">
                <a:effectLst/>
              </a:rPr>
              <a:t>Varigos</a:t>
            </a:r>
            <a:r>
              <a:rPr lang="en-US" dirty="0">
                <a:effectLst/>
              </a:rPr>
              <a:t>, G., &amp; Finch, S. (2011). Border detection in </a:t>
            </a:r>
            <a:r>
              <a:rPr lang="en-US" dirty="0" err="1">
                <a:effectLst/>
              </a:rPr>
              <a:t>dermoscopy</a:t>
            </a:r>
            <a:r>
              <a:rPr lang="en-US" dirty="0">
                <a:effectLst/>
              </a:rPr>
              <a:t> images using hybrid thresholding on optimized color channels. </a:t>
            </a:r>
            <a:r>
              <a:rPr lang="en-US" i="1" dirty="0">
                <a:effectLst/>
              </a:rPr>
              <a:t>Computerized Medical Imaging and Graphics</a:t>
            </a:r>
            <a:r>
              <a:rPr lang="en-US" dirty="0">
                <a:effectLst/>
              </a:rPr>
              <a:t>, </a:t>
            </a:r>
            <a:r>
              <a:rPr lang="en-US" i="1" dirty="0">
                <a:effectLst/>
              </a:rPr>
              <a:t>35</a:t>
            </a:r>
            <a:r>
              <a:rPr lang="en-US" dirty="0">
                <a:effectLst/>
              </a:rPr>
              <a:t>(2), 105–115. https://doi.org/10.1016/j.compmedimag.2010.08.001 </a:t>
            </a:r>
          </a:p>
          <a:p>
            <a:r>
              <a:rPr lang="en-US" dirty="0"/>
              <a:t>[3] </a:t>
            </a:r>
            <a:r>
              <a:rPr lang="en-US" dirty="0" err="1"/>
              <a:t>Soyer</a:t>
            </a:r>
            <a:r>
              <a:rPr lang="en-US" dirty="0"/>
              <a:t>, Peter &amp; </a:t>
            </a:r>
            <a:r>
              <a:rPr lang="en-US" dirty="0" err="1"/>
              <a:t>Argenziano</a:t>
            </a:r>
            <a:r>
              <a:rPr lang="en-US" dirty="0"/>
              <a:t>, Giuseppe &amp; </a:t>
            </a:r>
            <a:r>
              <a:rPr lang="en-US" dirty="0" err="1"/>
              <a:t>Ruocco</a:t>
            </a:r>
            <a:r>
              <a:rPr lang="en-US" dirty="0"/>
              <a:t>, V &amp; </a:t>
            </a:r>
            <a:r>
              <a:rPr lang="en-US" dirty="0" err="1"/>
              <a:t>Chimenti</a:t>
            </a:r>
            <a:r>
              <a:rPr lang="en-US" dirty="0"/>
              <a:t>, Sergio. (2001). </a:t>
            </a:r>
            <a:r>
              <a:rPr lang="en-US" dirty="0" err="1"/>
              <a:t>Dermoscopy</a:t>
            </a:r>
            <a:r>
              <a:rPr lang="en-US" dirty="0"/>
              <a:t> of Pigmented Skin Lesions. European journal of dermatology : EJD. 11. 483-98. </a:t>
            </a:r>
          </a:p>
        </p:txBody>
      </p:sp>
    </p:spTree>
    <p:extLst>
      <p:ext uri="{BB962C8B-B14F-4D97-AF65-F5344CB8AC3E}">
        <p14:creationId xmlns:p14="http://schemas.microsoft.com/office/powerpoint/2010/main" val="201927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2E805-3A88-F27F-B062-C2BD3311C384}"/>
              </a:ext>
            </a:extLst>
          </p:cNvPr>
          <p:cNvSpPr>
            <a:spLocks noGrp="1"/>
          </p:cNvSpPr>
          <p:nvPr>
            <p:ph type="title"/>
          </p:nvPr>
        </p:nvSpPr>
        <p:spPr>
          <a:xfrm>
            <a:off x="747713" y="114300"/>
            <a:ext cx="9905998" cy="816878"/>
          </a:xfrm>
        </p:spPr>
        <p:txBody>
          <a:bodyPr/>
          <a:lstStyle/>
          <a:p>
            <a:r>
              <a:rPr lang="en-US" dirty="0"/>
              <a:t>Objective</a:t>
            </a:r>
          </a:p>
        </p:txBody>
      </p:sp>
      <p:sp>
        <p:nvSpPr>
          <p:cNvPr id="3" name="Content Placeholder 2">
            <a:extLst>
              <a:ext uri="{FF2B5EF4-FFF2-40B4-BE49-F238E27FC236}">
                <a16:creationId xmlns:a16="http://schemas.microsoft.com/office/drawing/2014/main" id="{D652E645-C4F2-B339-4DC0-9C00633614DF}"/>
              </a:ext>
            </a:extLst>
          </p:cNvPr>
          <p:cNvSpPr>
            <a:spLocks noGrp="1"/>
          </p:cNvSpPr>
          <p:nvPr>
            <p:ph idx="1"/>
          </p:nvPr>
        </p:nvSpPr>
        <p:spPr>
          <a:xfrm>
            <a:off x="0" y="-76355"/>
            <a:ext cx="9562357" cy="5201174"/>
          </a:xfrm>
        </p:spPr>
        <p:txBody>
          <a:bodyPr>
            <a:normAutofit/>
          </a:bodyPr>
          <a:lstStyle/>
          <a:p>
            <a:pPr lvl="1"/>
            <a:r>
              <a:rPr lang="en-US" dirty="0"/>
              <a:t>skin condition analysis and diagnosis falls under the study of </a:t>
            </a:r>
            <a:r>
              <a:rPr lang="en-US" dirty="0" err="1"/>
              <a:t>Dioscopy</a:t>
            </a:r>
            <a:r>
              <a:rPr lang="en-US" dirty="0"/>
              <a:t>. </a:t>
            </a:r>
          </a:p>
          <a:p>
            <a:pPr lvl="2"/>
            <a:r>
              <a:rPr lang="en-US" dirty="0"/>
              <a:t>currently is  a manually done process done by human experts. </a:t>
            </a:r>
          </a:p>
          <a:p>
            <a:pPr lvl="1"/>
            <a:r>
              <a:rPr lang="en-US" dirty="0"/>
              <a:t>I wanted to see with this project if I could do extraction upon images of skin diseases and determine if the image extraction features melanoma.</a:t>
            </a:r>
          </a:p>
          <a:p>
            <a:pPr lvl="1"/>
            <a:endParaRPr lang="en-US" dirty="0"/>
          </a:p>
        </p:txBody>
      </p:sp>
      <p:pic>
        <p:nvPicPr>
          <p:cNvPr id="7" name="Graphic 6" descr="List outline">
            <a:extLst>
              <a:ext uri="{FF2B5EF4-FFF2-40B4-BE49-F238E27FC236}">
                <a16:creationId xmlns:a16="http://schemas.microsoft.com/office/drawing/2014/main" id="{9A7C5DCE-6297-E411-3BBB-9BFBFD08B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0368" y="0"/>
            <a:ext cx="1479193" cy="1479193"/>
          </a:xfrm>
          <a:prstGeom prst="rect">
            <a:avLst/>
          </a:prstGeom>
        </p:spPr>
      </p:pic>
      <p:pic>
        <p:nvPicPr>
          <p:cNvPr id="5" name="Picture 4" descr="A close-up of a skin disease&#10;&#10;Description automatically generated">
            <a:extLst>
              <a:ext uri="{FF2B5EF4-FFF2-40B4-BE49-F238E27FC236}">
                <a16:creationId xmlns:a16="http://schemas.microsoft.com/office/drawing/2014/main" id="{B590FE13-558C-A46B-5202-220F59D7F2F2}"/>
              </a:ext>
            </a:extLst>
          </p:cNvPr>
          <p:cNvPicPr>
            <a:picLocks noChangeAspect="1"/>
          </p:cNvPicPr>
          <p:nvPr/>
        </p:nvPicPr>
        <p:blipFill>
          <a:blip r:embed="rId4"/>
          <a:stretch>
            <a:fillRect/>
          </a:stretch>
        </p:blipFill>
        <p:spPr>
          <a:xfrm>
            <a:off x="909907" y="4148087"/>
            <a:ext cx="2237893" cy="1479193"/>
          </a:xfrm>
          <a:prstGeom prst="rect">
            <a:avLst/>
          </a:prstGeom>
        </p:spPr>
      </p:pic>
      <p:pic>
        <p:nvPicPr>
          <p:cNvPr id="8" name="Picture 7" descr="A green silhouette of a baby&#10;&#10;Description automatically generated">
            <a:extLst>
              <a:ext uri="{FF2B5EF4-FFF2-40B4-BE49-F238E27FC236}">
                <a16:creationId xmlns:a16="http://schemas.microsoft.com/office/drawing/2014/main" id="{DF307574-7081-6D0A-CC47-45FB4F7FC714}"/>
              </a:ext>
            </a:extLst>
          </p:cNvPr>
          <p:cNvPicPr>
            <a:picLocks noChangeAspect="1"/>
          </p:cNvPicPr>
          <p:nvPr/>
        </p:nvPicPr>
        <p:blipFill>
          <a:blip r:embed="rId5"/>
          <a:stretch>
            <a:fillRect/>
          </a:stretch>
        </p:blipFill>
        <p:spPr>
          <a:xfrm>
            <a:off x="4647783" y="4206797"/>
            <a:ext cx="2105857" cy="1391920"/>
          </a:xfrm>
          <a:prstGeom prst="rect">
            <a:avLst/>
          </a:prstGeom>
        </p:spPr>
      </p:pic>
      <p:cxnSp>
        <p:nvCxnSpPr>
          <p:cNvPr id="10" name="Straight Arrow Connector 9">
            <a:extLst>
              <a:ext uri="{FF2B5EF4-FFF2-40B4-BE49-F238E27FC236}">
                <a16:creationId xmlns:a16="http://schemas.microsoft.com/office/drawing/2014/main" id="{E7F0A913-16F9-40C4-379A-A75D5E8AC0E2}"/>
              </a:ext>
            </a:extLst>
          </p:cNvPr>
          <p:cNvCxnSpPr>
            <a:stCxn id="5" idx="3"/>
            <a:endCxn id="8" idx="1"/>
          </p:cNvCxnSpPr>
          <p:nvPr/>
        </p:nvCxnSpPr>
        <p:spPr>
          <a:xfrm>
            <a:off x="3147799" y="4887683"/>
            <a:ext cx="146304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30852D-F00B-5DA5-DABC-20087B1CDF22}"/>
              </a:ext>
            </a:extLst>
          </p:cNvPr>
          <p:cNvCxnSpPr>
            <a:stCxn id="8" idx="3"/>
          </p:cNvCxnSpPr>
          <p:nvPr/>
        </p:nvCxnSpPr>
        <p:spPr>
          <a:xfrm flipV="1">
            <a:off x="6753640" y="4318000"/>
            <a:ext cx="2144827" cy="58475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C00B55FF-8797-0136-8B78-D6CC2E748257}"/>
              </a:ext>
            </a:extLst>
          </p:cNvPr>
          <p:cNvCxnSpPr>
            <a:stCxn id="8" idx="3"/>
          </p:cNvCxnSpPr>
          <p:nvPr/>
        </p:nvCxnSpPr>
        <p:spPr>
          <a:xfrm>
            <a:off x="6753640" y="4902757"/>
            <a:ext cx="2119427" cy="86304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Circle: Hollow 16">
            <a:extLst>
              <a:ext uri="{FF2B5EF4-FFF2-40B4-BE49-F238E27FC236}">
                <a16:creationId xmlns:a16="http://schemas.microsoft.com/office/drawing/2014/main" id="{C535B9D9-743C-5B63-747C-BD4DAB63E077}"/>
              </a:ext>
            </a:extLst>
          </p:cNvPr>
          <p:cNvSpPr/>
          <p:nvPr/>
        </p:nvSpPr>
        <p:spPr>
          <a:xfrm>
            <a:off x="9044202" y="3415934"/>
            <a:ext cx="1428062" cy="1391920"/>
          </a:xfrm>
          <a:prstGeom prst="donut">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Multiplication Sign 17">
            <a:extLst>
              <a:ext uri="{FF2B5EF4-FFF2-40B4-BE49-F238E27FC236}">
                <a16:creationId xmlns:a16="http://schemas.microsoft.com/office/drawing/2014/main" id="{0F5EC722-2FEA-4568-7D4E-ED59A2470E03}"/>
              </a:ext>
            </a:extLst>
          </p:cNvPr>
          <p:cNvSpPr/>
          <p:nvPr/>
        </p:nvSpPr>
        <p:spPr>
          <a:xfrm>
            <a:off x="8859497" y="4930410"/>
            <a:ext cx="1923764" cy="1816734"/>
          </a:xfrm>
          <a:prstGeom prst="mathMultiply">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792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CA12-2E2A-52D9-1C35-6582380A2F49}"/>
              </a:ext>
            </a:extLst>
          </p:cNvPr>
          <p:cNvSpPr>
            <a:spLocks noGrp="1"/>
          </p:cNvSpPr>
          <p:nvPr>
            <p:ph type="title"/>
          </p:nvPr>
        </p:nvSpPr>
        <p:spPr>
          <a:xfrm>
            <a:off x="495461" y="64316"/>
            <a:ext cx="9905998" cy="631971"/>
          </a:xfrm>
        </p:spPr>
        <p:txBody>
          <a:bodyPr/>
          <a:lstStyle/>
          <a:p>
            <a:r>
              <a:rPr lang="en-US" dirty="0"/>
              <a:t>Related Studies</a:t>
            </a:r>
          </a:p>
        </p:txBody>
      </p:sp>
      <p:sp>
        <p:nvSpPr>
          <p:cNvPr id="3" name="Content Placeholder 2">
            <a:extLst>
              <a:ext uri="{FF2B5EF4-FFF2-40B4-BE49-F238E27FC236}">
                <a16:creationId xmlns:a16="http://schemas.microsoft.com/office/drawing/2014/main" id="{A15BBAC0-65F6-2BAC-16EC-B65EF7E4AD25}"/>
              </a:ext>
            </a:extLst>
          </p:cNvPr>
          <p:cNvSpPr>
            <a:spLocks noGrp="1"/>
          </p:cNvSpPr>
          <p:nvPr>
            <p:ph idx="1"/>
          </p:nvPr>
        </p:nvSpPr>
        <p:spPr>
          <a:xfrm>
            <a:off x="116631" y="581067"/>
            <a:ext cx="4504888" cy="4563610"/>
          </a:xfrm>
        </p:spPr>
        <p:txBody>
          <a:bodyPr>
            <a:normAutofit fontScale="77500" lnSpcReduction="20000"/>
          </a:bodyPr>
          <a:lstStyle/>
          <a:p>
            <a:pPr marL="0" indent="0">
              <a:buNone/>
            </a:pPr>
            <a:r>
              <a:rPr lang="en-US" sz="2300" b="1" dirty="0"/>
              <a:t>Preparing image for processing</a:t>
            </a:r>
          </a:p>
          <a:p>
            <a:r>
              <a:rPr lang="en-US" dirty="0"/>
              <a:t>In the study done by Kashan Zafar </a:t>
            </a:r>
            <a:r>
              <a:rPr lang="en-US" dirty="0" err="1"/>
              <a:t>etal</a:t>
            </a:r>
            <a:r>
              <a:rPr lang="en-US" dirty="0"/>
              <a:t>[1] they created a method for identifying tumors a skin lesions using machine learning.</a:t>
            </a:r>
          </a:p>
          <a:p>
            <a:r>
              <a:rPr lang="en-US" dirty="0"/>
              <a:t>Although I will not use ML I can use a lot of their processes for preparing the image, as well as removing unnecessary noise from an image.</a:t>
            </a:r>
          </a:p>
          <a:p>
            <a:pPr lvl="1"/>
            <a:r>
              <a:rPr lang="en-US" dirty="0"/>
              <a:t>When taking in an image they would first normalize the image then remove all the pixels of the hair in the image to ensure that it would not be confused for the lesions or tumors.</a:t>
            </a:r>
          </a:p>
          <a:p>
            <a:r>
              <a:rPr lang="en-US" dirty="0"/>
              <a:t>This preparation would help immensely as not only would this help an image processing only method a lot but they also including the equation they used for their </a:t>
            </a:r>
            <a:r>
              <a:rPr lang="en-US" dirty="0" err="1"/>
              <a:t>blackHat</a:t>
            </a:r>
            <a:r>
              <a:rPr lang="en-US" dirty="0"/>
              <a:t> method for identifying the hairs.</a:t>
            </a:r>
          </a:p>
        </p:txBody>
      </p:sp>
      <p:pic>
        <p:nvPicPr>
          <p:cNvPr id="5" name="Picture 4" descr="A collage of images of hair&#10;&#10;Description automatically generated">
            <a:extLst>
              <a:ext uri="{FF2B5EF4-FFF2-40B4-BE49-F238E27FC236}">
                <a16:creationId xmlns:a16="http://schemas.microsoft.com/office/drawing/2014/main" id="{87FE877E-12EB-6A04-088C-F3E107F89C78}"/>
              </a:ext>
            </a:extLst>
          </p:cNvPr>
          <p:cNvPicPr>
            <a:picLocks noChangeAspect="1"/>
          </p:cNvPicPr>
          <p:nvPr/>
        </p:nvPicPr>
        <p:blipFill>
          <a:blip r:embed="rId2"/>
          <a:stretch>
            <a:fillRect/>
          </a:stretch>
        </p:blipFill>
        <p:spPr>
          <a:xfrm>
            <a:off x="116631" y="4989201"/>
            <a:ext cx="4203442" cy="1797224"/>
          </a:xfrm>
          <a:prstGeom prst="rect">
            <a:avLst/>
          </a:prstGeom>
        </p:spPr>
      </p:pic>
      <p:sp>
        <p:nvSpPr>
          <p:cNvPr id="6" name="Content Placeholder 2">
            <a:extLst>
              <a:ext uri="{FF2B5EF4-FFF2-40B4-BE49-F238E27FC236}">
                <a16:creationId xmlns:a16="http://schemas.microsoft.com/office/drawing/2014/main" id="{EFE596BE-D59D-5A11-FA41-B9236664B48E}"/>
              </a:ext>
            </a:extLst>
          </p:cNvPr>
          <p:cNvSpPr txBox="1">
            <a:spLocks/>
          </p:cNvSpPr>
          <p:nvPr/>
        </p:nvSpPr>
        <p:spPr>
          <a:xfrm>
            <a:off x="4402492" y="581067"/>
            <a:ext cx="4504888" cy="456361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n-US" sz="2300" b="1" dirty="0"/>
              <a:t>Identification of tumors and lesions</a:t>
            </a:r>
          </a:p>
          <a:p>
            <a:r>
              <a:rPr lang="en-US" dirty="0"/>
              <a:t>In a study done by Rahil </a:t>
            </a:r>
            <a:r>
              <a:rPr lang="en-US" dirty="0" err="1"/>
              <a:t>Garnavi</a:t>
            </a:r>
            <a:r>
              <a:rPr lang="en-US" dirty="0"/>
              <a:t> et al. they created a process for identifying tumors by Histogram based thresholding and color space analysis.[2]</a:t>
            </a:r>
          </a:p>
          <a:p>
            <a:r>
              <a:rPr lang="en-US" dirty="0"/>
              <a:t>This study would prove immeasurable useful to my project as having a method to identify and segment the tumors and lesions based off of the color space would be incredibly helpful</a:t>
            </a:r>
          </a:p>
          <a:p>
            <a:pPr lvl="1"/>
            <a:r>
              <a:rPr lang="en-US" dirty="0"/>
              <a:t>Along with being very immediate data the study also included the different methods of transferring to the color spaces they used so I can convert over to the </a:t>
            </a:r>
            <a:r>
              <a:rPr lang="en-US" dirty="0" err="1"/>
              <a:t>XoYoR</a:t>
            </a:r>
            <a:r>
              <a:rPr lang="en-US" dirty="0"/>
              <a:t> space.</a:t>
            </a:r>
          </a:p>
          <a:p>
            <a:r>
              <a:rPr lang="en-US" dirty="0"/>
              <a:t>Along with the data used to identify I can also transition their method of cluster based histogram thresholding as my main method of segmentation</a:t>
            </a:r>
          </a:p>
          <a:p>
            <a:pPr lvl="1"/>
            <a:r>
              <a:rPr lang="en-US" dirty="0"/>
              <a:t>Also intend to use the same evaluation metrics to ensure everything is measured accurately and correctly</a:t>
            </a:r>
          </a:p>
        </p:txBody>
      </p:sp>
      <p:sp>
        <p:nvSpPr>
          <p:cNvPr id="7" name="Content Placeholder 2">
            <a:extLst>
              <a:ext uri="{FF2B5EF4-FFF2-40B4-BE49-F238E27FC236}">
                <a16:creationId xmlns:a16="http://schemas.microsoft.com/office/drawing/2014/main" id="{D59F5725-46E3-E04E-422A-85640F457EA3}"/>
              </a:ext>
            </a:extLst>
          </p:cNvPr>
          <p:cNvSpPr txBox="1">
            <a:spLocks/>
          </p:cNvSpPr>
          <p:nvPr/>
        </p:nvSpPr>
        <p:spPr>
          <a:xfrm>
            <a:off x="8907379" y="679510"/>
            <a:ext cx="3284621" cy="456361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n-US" sz="2300" b="1" dirty="0"/>
              <a:t>Classifications of tumors and lesions</a:t>
            </a:r>
          </a:p>
          <a:p>
            <a:r>
              <a:rPr lang="en-US" dirty="0"/>
              <a:t>In a study done by H. Peter </a:t>
            </a:r>
            <a:r>
              <a:rPr lang="en-US" dirty="0" err="1"/>
              <a:t>Soyer</a:t>
            </a:r>
            <a:r>
              <a:rPr lang="en-US" dirty="0"/>
              <a:t> et al. They created a method of classifying different tumors and lesions following different steps and algorithms. [3]</a:t>
            </a:r>
          </a:p>
          <a:p>
            <a:r>
              <a:rPr lang="en-US" dirty="0"/>
              <a:t>Although this study is meant mainly for the medical field it is a major item that I was looking for as I am wanting my system to not only identify the tumor or lesion but I also hope to have them be categorized based off of what possibly it would be diagnosed as.</a:t>
            </a:r>
          </a:p>
          <a:p>
            <a:r>
              <a:rPr lang="en-US" dirty="0"/>
              <a:t>With the steps they propose in the ABCD of </a:t>
            </a:r>
            <a:r>
              <a:rPr lang="en-US" dirty="0" err="1"/>
              <a:t>Dermopscopy</a:t>
            </a:r>
            <a:r>
              <a:rPr lang="en-US" dirty="0"/>
              <a:t>, 7-point checklist and Menzies’ method I should be able to create a method of classification for classifying the tumors after segmentation</a:t>
            </a:r>
          </a:p>
        </p:txBody>
      </p:sp>
      <p:pic>
        <p:nvPicPr>
          <p:cNvPr id="9" name="Picture 8" descr="A table of information&#10;&#10;Description automatically generated">
            <a:extLst>
              <a:ext uri="{FF2B5EF4-FFF2-40B4-BE49-F238E27FC236}">
                <a16:creationId xmlns:a16="http://schemas.microsoft.com/office/drawing/2014/main" id="{A9E69939-2182-9EDB-BEC2-D82FA461FC03}"/>
              </a:ext>
            </a:extLst>
          </p:cNvPr>
          <p:cNvPicPr>
            <a:picLocks noChangeAspect="1"/>
          </p:cNvPicPr>
          <p:nvPr/>
        </p:nvPicPr>
        <p:blipFill rotWithShape="1">
          <a:blip r:embed="rId3"/>
          <a:srcRect b="46052"/>
          <a:stretch/>
        </p:blipFill>
        <p:spPr>
          <a:xfrm>
            <a:off x="9406567" y="5068383"/>
            <a:ext cx="2286246" cy="1725301"/>
          </a:xfrm>
          <a:prstGeom prst="rect">
            <a:avLst/>
          </a:prstGeom>
        </p:spPr>
      </p:pic>
    </p:spTree>
    <p:extLst>
      <p:ext uri="{BB962C8B-B14F-4D97-AF65-F5344CB8AC3E}">
        <p14:creationId xmlns:p14="http://schemas.microsoft.com/office/powerpoint/2010/main" val="341413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6164-325F-E4E7-1C42-76422D54EAFD}"/>
              </a:ext>
            </a:extLst>
          </p:cNvPr>
          <p:cNvSpPr>
            <a:spLocks noGrp="1"/>
          </p:cNvSpPr>
          <p:nvPr>
            <p:ph type="title"/>
          </p:nvPr>
        </p:nvSpPr>
        <p:spPr>
          <a:xfrm>
            <a:off x="101178" y="123039"/>
            <a:ext cx="9905998" cy="732639"/>
          </a:xfrm>
        </p:spPr>
        <p:txBody>
          <a:bodyPr/>
          <a:lstStyle/>
          <a:p>
            <a:r>
              <a:rPr lang="en-US" dirty="0"/>
              <a:t>Methods</a:t>
            </a:r>
          </a:p>
        </p:txBody>
      </p:sp>
      <p:sp>
        <p:nvSpPr>
          <p:cNvPr id="3" name="Content Placeholder 2">
            <a:extLst>
              <a:ext uri="{FF2B5EF4-FFF2-40B4-BE49-F238E27FC236}">
                <a16:creationId xmlns:a16="http://schemas.microsoft.com/office/drawing/2014/main" id="{68F4417C-8984-6B40-2D12-43DF54849AC8}"/>
              </a:ext>
            </a:extLst>
          </p:cNvPr>
          <p:cNvSpPr>
            <a:spLocks noGrp="1"/>
          </p:cNvSpPr>
          <p:nvPr>
            <p:ph idx="1"/>
          </p:nvPr>
        </p:nvSpPr>
        <p:spPr>
          <a:xfrm>
            <a:off x="8372467" y="369118"/>
            <a:ext cx="1467563" cy="419447"/>
          </a:xfrm>
        </p:spPr>
        <p:txBody>
          <a:bodyPr>
            <a:normAutofit fontScale="92500" lnSpcReduction="20000"/>
          </a:bodyPr>
          <a:lstStyle/>
          <a:p>
            <a:pPr marL="0" indent="0">
              <a:buNone/>
            </a:pPr>
            <a:r>
              <a:rPr lang="en-US" dirty="0"/>
              <a:t>RGB Image</a:t>
            </a:r>
          </a:p>
          <a:p>
            <a:endParaRPr lang="en-US" dirty="0"/>
          </a:p>
        </p:txBody>
      </p:sp>
      <p:sp>
        <p:nvSpPr>
          <p:cNvPr id="4" name="Rectangle: Rounded Corners 3">
            <a:extLst>
              <a:ext uri="{FF2B5EF4-FFF2-40B4-BE49-F238E27FC236}">
                <a16:creationId xmlns:a16="http://schemas.microsoft.com/office/drawing/2014/main" id="{E28FAD5B-8E76-E12F-B7ED-221434DEF8BB}"/>
              </a:ext>
            </a:extLst>
          </p:cNvPr>
          <p:cNvSpPr/>
          <p:nvPr/>
        </p:nvSpPr>
        <p:spPr>
          <a:xfrm>
            <a:off x="7852095" y="855678"/>
            <a:ext cx="2508309" cy="637562"/>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 Hair Removal</a:t>
            </a:r>
          </a:p>
        </p:txBody>
      </p:sp>
      <p:cxnSp>
        <p:nvCxnSpPr>
          <p:cNvPr id="7" name="Straight Arrow Connector 6">
            <a:extLst>
              <a:ext uri="{FF2B5EF4-FFF2-40B4-BE49-F238E27FC236}">
                <a16:creationId xmlns:a16="http://schemas.microsoft.com/office/drawing/2014/main" id="{B6ED748F-5D15-7969-49ED-9B617C1B461E}"/>
              </a:ext>
            </a:extLst>
          </p:cNvPr>
          <p:cNvCxnSpPr>
            <a:cxnSpLocks/>
          </p:cNvCxnSpPr>
          <p:nvPr/>
        </p:nvCxnSpPr>
        <p:spPr>
          <a:xfrm>
            <a:off x="9106248" y="578841"/>
            <a:ext cx="0" cy="41944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Rectangle: Rounded Corners 9">
            <a:extLst>
              <a:ext uri="{FF2B5EF4-FFF2-40B4-BE49-F238E27FC236}">
                <a16:creationId xmlns:a16="http://schemas.microsoft.com/office/drawing/2014/main" id="{CCF4C93E-3862-DA09-DAD7-EDC592FFC6F0}"/>
              </a:ext>
            </a:extLst>
          </p:cNvPr>
          <p:cNvSpPr/>
          <p:nvPr/>
        </p:nvSpPr>
        <p:spPr>
          <a:xfrm>
            <a:off x="7910818" y="1862356"/>
            <a:ext cx="3514988" cy="81373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RGB To Greyscale</a:t>
            </a:r>
          </a:p>
        </p:txBody>
      </p:sp>
      <p:cxnSp>
        <p:nvCxnSpPr>
          <p:cNvPr id="12" name="Straight Arrow Connector 11">
            <a:extLst>
              <a:ext uri="{FF2B5EF4-FFF2-40B4-BE49-F238E27FC236}">
                <a16:creationId xmlns:a16="http://schemas.microsoft.com/office/drawing/2014/main" id="{C5A983A9-48EB-7B83-F337-7085899ABFD3}"/>
              </a:ext>
            </a:extLst>
          </p:cNvPr>
          <p:cNvCxnSpPr>
            <a:stCxn id="4" idx="2"/>
            <a:endCxn id="10" idx="0"/>
          </p:cNvCxnSpPr>
          <p:nvPr/>
        </p:nvCxnSpPr>
        <p:spPr>
          <a:xfrm>
            <a:off x="9106250" y="1493240"/>
            <a:ext cx="562062" cy="36911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 name="Rectangle: Rounded Corners 12">
            <a:extLst>
              <a:ext uri="{FF2B5EF4-FFF2-40B4-BE49-F238E27FC236}">
                <a16:creationId xmlns:a16="http://schemas.microsoft.com/office/drawing/2014/main" id="{C200F358-B780-8815-BB0A-DD682AD92977}"/>
              </a:ext>
            </a:extLst>
          </p:cNvPr>
          <p:cNvSpPr/>
          <p:nvPr/>
        </p:nvSpPr>
        <p:spPr>
          <a:xfrm>
            <a:off x="7961152" y="2969703"/>
            <a:ext cx="3548543" cy="637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 Segmentation</a:t>
            </a:r>
          </a:p>
        </p:txBody>
      </p:sp>
      <p:cxnSp>
        <p:nvCxnSpPr>
          <p:cNvPr id="15" name="Straight Connector 14">
            <a:extLst>
              <a:ext uri="{FF2B5EF4-FFF2-40B4-BE49-F238E27FC236}">
                <a16:creationId xmlns:a16="http://schemas.microsoft.com/office/drawing/2014/main" id="{BB1ED44A-2210-4C29-4535-DF7D1C75A5B6}"/>
              </a:ext>
            </a:extLst>
          </p:cNvPr>
          <p:cNvCxnSpPr>
            <a:stCxn id="13" idx="1"/>
          </p:cNvCxnSpPr>
          <p:nvPr/>
        </p:nvCxnSpPr>
        <p:spPr>
          <a:xfrm flipH="1" flipV="1">
            <a:off x="6358855" y="2969703"/>
            <a:ext cx="1602297" cy="318781"/>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CB9CADC-AA75-E91B-4A96-E39871FC073B}"/>
              </a:ext>
            </a:extLst>
          </p:cNvPr>
          <p:cNvSpPr/>
          <p:nvPr/>
        </p:nvSpPr>
        <p:spPr>
          <a:xfrm>
            <a:off x="1795244" y="2969703"/>
            <a:ext cx="4563611" cy="24328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81F9ACE-E62A-682F-AA5D-42A49403EFC7}"/>
              </a:ext>
            </a:extLst>
          </p:cNvPr>
          <p:cNvSpPr/>
          <p:nvPr/>
        </p:nvSpPr>
        <p:spPr>
          <a:xfrm>
            <a:off x="1967218" y="3137483"/>
            <a:ext cx="1820411" cy="56245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Extract using OTSU method</a:t>
            </a:r>
          </a:p>
        </p:txBody>
      </p:sp>
      <p:sp>
        <p:nvSpPr>
          <p:cNvPr id="20" name="Rectangle: Rounded Corners 19">
            <a:extLst>
              <a:ext uri="{FF2B5EF4-FFF2-40B4-BE49-F238E27FC236}">
                <a16:creationId xmlns:a16="http://schemas.microsoft.com/office/drawing/2014/main" id="{3BAE75E4-CFD1-FDD3-D1A7-E86A3B174999}"/>
              </a:ext>
            </a:extLst>
          </p:cNvPr>
          <p:cNvSpPr/>
          <p:nvPr/>
        </p:nvSpPr>
        <p:spPr>
          <a:xfrm>
            <a:off x="1967218" y="4580390"/>
            <a:ext cx="1820411" cy="46978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Clean Mask</a:t>
            </a:r>
          </a:p>
        </p:txBody>
      </p:sp>
      <p:cxnSp>
        <p:nvCxnSpPr>
          <p:cNvPr id="19" name="Straight Arrow Connector 18">
            <a:extLst>
              <a:ext uri="{FF2B5EF4-FFF2-40B4-BE49-F238E27FC236}">
                <a16:creationId xmlns:a16="http://schemas.microsoft.com/office/drawing/2014/main" id="{43F6D326-5AFA-5CFC-2965-94C323AFB5D6}"/>
              </a:ext>
            </a:extLst>
          </p:cNvPr>
          <p:cNvCxnSpPr>
            <a:cxnSpLocks/>
            <a:stCxn id="17" idx="2"/>
          </p:cNvCxnSpPr>
          <p:nvPr/>
        </p:nvCxnSpPr>
        <p:spPr>
          <a:xfrm>
            <a:off x="2877424" y="3699933"/>
            <a:ext cx="12584" cy="99790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1" name="Rectangle: Rounded Corners 20">
            <a:extLst>
              <a:ext uri="{FF2B5EF4-FFF2-40B4-BE49-F238E27FC236}">
                <a16:creationId xmlns:a16="http://schemas.microsoft.com/office/drawing/2014/main" id="{238978E1-0520-C583-1A20-22569E3E2454}"/>
              </a:ext>
            </a:extLst>
          </p:cNvPr>
          <p:cNvSpPr/>
          <p:nvPr/>
        </p:nvSpPr>
        <p:spPr>
          <a:xfrm>
            <a:off x="4429387" y="4525862"/>
            <a:ext cx="1820411" cy="57883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Apply mask to image</a:t>
            </a:r>
          </a:p>
        </p:txBody>
      </p:sp>
      <p:cxnSp>
        <p:nvCxnSpPr>
          <p:cNvPr id="23" name="Straight Arrow Connector 22">
            <a:extLst>
              <a:ext uri="{FF2B5EF4-FFF2-40B4-BE49-F238E27FC236}">
                <a16:creationId xmlns:a16="http://schemas.microsoft.com/office/drawing/2014/main" id="{C238C72D-3A47-5E15-4FA2-142D4D2A6D12}"/>
              </a:ext>
            </a:extLst>
          </p:cNvPr>
          <p:cNvCxnSpPr>
            <a:cxnSpLocks/>
            <a:stCxn id="20" idx="3"/>
            <a:endCxn id="21" idx="1"/>
          </p:cNvCxnSpPr>
          <p:nvPr/>
        </p:nvCxnSpPr>
        <p:spPr>
          <a:xfrm>
            <a:off x="3787629" y="4815281"/>
            <a:ext cx="641758"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D12737DC-49CA-55A3-FE66-7F31CB1B3254}"/>
              </a:ext>
            </a:extLst>
          </p:cNvPr>
          <p:cNvCxnSpPr>
            <a:stCxn id="10" idx="2"/>
          </p:cNvCxnSpPr>
          <p:nvPr/>
        </p:nvCxnSpPr>
        <p:spPr>
          <a:xfrm>
            <a:off x="9668312" y="2676088"/>
            <a:ext cx="79695" cy="46139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9" name="Rectangle: Rounded Corners 28">
            <a:extLst>
              <a:ext uri="{FF2B5EF4-FFF2-40B4-BE49-F238E27FC236}">
                <a16:creationId xmlns:a16="http://schemas.microsoft.com/office/drawing/2014/main" id="{C53FC303-2D3D-CDE1-88C5-85B8AAE6A84A}"/>
              </a:ext>
            </a:extLst>
          </p:cNvPr>
          <p:cNvSpPr/>
          <p:nvPr/>
        </p:nvSpPr>
        <p:spPr>
          <a:xfrm>
            <a:off x="7256477" y="4043494"/>
            <a:ext cx="1765881" cy="63756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Analysis</a:t>
            </a:r>
          </a:p>
        </p:txBody>
      </p:sp>
      <p:sp>
        <p:nvSpPr>
          <p:cNvPr id="30" name="Rectangle: Rounded Corners 29">
            <a:extLst>
              <a:ext uri="{FF2B5EF4-FFF2-40B4-BE49-F238E27FC236}">
                <a16:creationId xmlns:a16="http://schemas.microsoft.com/office/drawing/2014/main" id="{BE9AAB53-B516-2CD3-DEB0-499512580D70}"/>
              </a:ext>
            </a:extLst>
          </p:cNvPr>
          <p:cNvSpPr/>
          <p:nvPr/>
        </p:nvSpPr>
        <p:spPr>
          <a:xfrm>
            <a:off x="9840030" y="4043494"/>
            <a:ext cx="1896168" cy="6543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Tumor Classification</a:t>
            </a:r>
          </a:p>
        </p:txBody>
      </p:sp>
      <p:cxnSp>
        <p:nvCxnSpPr>
          <p:cNvPr id="32" name="Straight Arrow Connector 31">
            <a:extLst>
              <a:ext uri="{FF2B5EF4-FFF2-40B4-BE49-F238E27FC236}">
                <a16:creationId xmlns:a16="http://schemas.microsoft.com/office/drawing/2014/main" id="{5A43032C-A0A2-0270-6608-8E197FB222B9}"/>
              </a:ext>
            </a:extLst>
          </p:cNvPr>
          <p:cNvCxnSpPr>
            <a:stCxn id="13" idx="2"/>
            <a:endCxn id="29" idx="0"/>
          </p:cNvCxnSpPr>
          <p:nvPr/>
        </p:nvCxnSpPr>
        <p:spPr>
          <a:xfrm flipH="1">
            <a:off x="8139418" y="3607265"/>
            <a:ext cx="1596006" cy="43622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8A7AE893-F26E-65D8-BA1B-634D8AEDBE5C}"/>
              </a:ext>
            </a:extLst>
          </p:cNvPr>
          <p:cNvCxnSpPr>
            <a:stCxn id="13" idx="2"/>
            <a:endCxn id="30" idx="0"/>
          </p:cNvCxnSpPr>
          <p:nvPr/>
        </p:nvCxnSpPr>
        <p:spPr>
          <a:xfrm>
            <a:off x="9735424" y="3607265"/>
            <a:ext cx="1052690" cy="43622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Rectangle: Rounded Corners 34">
            <a:extLst>
              <a:ext uri="{FF2B5EF4-FFF2-40B4-BE49-F238E27FC236}">
                <a16:creationId xmlns:a16="http://schemas.microsoft.com/office/drawing/2014/main" id="{ABB09185-BCB5-239A-3ECD-244D6C8F4F84}"/>
              </a:ext>
            </a:extLst>
          </p:cNvPr>
          <p:cNvSpPr/>
          <p:nvPr/>
        </p:nvSpPr>
        <p:spPr>
          <a:xfrm>
            <a:off x="8615494" y="5050172"/>
            <a:ext cx="1896168" cy="9521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Final Output</a:t>
            </a:r>
          </a:p>
        </p:txBody>
      </p:sp>
      <p:cxnSp>
        <p:nvCxnSpPr>
          <p:cNvPr id="37" name="Straight Connector 36">
            <a:extLst>
              <a:ext uri="{FF2B5EF4-FFF2-40B4-BE49-F238E27FC236}">
                <a16:creationId xmlns:a16="http://schemas.microsoft.com/office/drawing/2014/main" id="{C6C39C63-E041-BB37-F29B-1B71E3CA37B2}"/>
              </a:ext>
            </a:extLst>
          </p:cNvPr>
          <p:cNvCxnSpPr>
            <a:cxnSpLocks/>
            <a:stCxn id="30" idx="1"/>
          </p:cNvCxnSpPr>
          <p:nvPr/>
        </p:nvCxnSpPr>
        <p:spPr>
          <a:xfrm flipH="1">
            <a:off x="6954473" y="4370665"/>
            <a:ext cx="2885557" cy="1770076"/>
          </a:xfrm>
          <a:prstGeom prst="line">
            <a:avLst/>
          </a:prstGeom>
        </p:spPr>
        <p:style>
          <a:lnRef idx="1">
            <a:schemeClr val="accent2"/>
          </a:lnRef>
          <a:fillRef idx="0">
            <a:schemeClr val="accent2"/>
          </a:fillRef>
          <a:effectRef idx="0">
            <a:schemeClr val="accent2"/>
          </a:effectRef>
          <a:fontRef idx="minor">
            <a:schemeClr val="tx1"/>
          </a:fontRef>
        </p:style>
      </p:cxnSp>
      <p:sp>
        <p:nvSpPr>
          <p:cNvPr id="38" name="Rectangle 37">
            <a:extLst>
              <a:ext uri="{FF2B5EF4-FFF2-40B4-BE49-F238E27FC236}">
                <a16:creationId xmlns:a16="http://schemas.microsoft.com/office/drawing/2014/main" id="{95FE5964-FD44-54AD-B8CD-071B75B2EAEF}"/>
              </a:ext>
            </a:extLst>
          </p:cNvPr>
          <p:cNvSpPr/>
          <p:nvPr/>
        </p:nvSpPr>
        <p:spPr>
          <a:xfrm>
            <a:off x="2390862" y="5698223"/>
            <a:ext cx="4563611" cy="10003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D03FFAA3-530B-A2DB-D4E3-9C03488F6613}"/>
              </a:ext>
            </a:extLst>
          </p:cNvPr>
          <p:cNvSpPr/>
          <p:nvPr/>
        </p:nvSpPr>
        <p:spPr>
          <a:xfrm>
            <a:off x="2743200" y="5895363"/>
            <a:ext cx="1870745" cy="6480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characteristics</a:t>
            </a:r>
          </a:p>
        </p:txBody>
      </p:sp>
      <p:sp>
        <p:nvSpPr>
          <p:cNvPr id="40" name="Rectangle: Rounded Corners 39">
            <a:extLst>
              <a:ext uri="{FF2B5EF4-FFF2-40B4-BE49-F238E27FC236}">
                <a16:creationId xmlns:a16="http://schemas.microsoft.com/office/drawing/2014/main" id="{10B60794-60EA-1FE2-B8BC-1CE4CA70B03C}"/>
              </a:ext>
            </a:extLst>
          </p:cNvPr>
          <p:cNvSpPr/>
          <p:nvPr/>
        </p:nvSpPr>
        <p:spPr>
          <a:xfrm>
            <a:off x="4997801" y="5910044"/>
            <a:ext cx="1870745" cy="6480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cxnSp>
        <p:nvCxnSpPr>
          <p:cNvPr id="42" name="Straight Arrow Connector 41">
            <a:extLst>
              <a:ext uri="{FF2B5EF4-FFF2-40B4-BE49-F238E27FC236}">
                <a16:creationId xmlns:a16="http://schemas.microsoft.com/office/drawing/2014/main" id="{B7ABD3F7-29A7-9AC3-FF8D-363A475BA752}"/>
              </a:ext>
            </a:extLst>
          </p:cNvPr>
          <p:cNvCxnSpPr>
            <a:stCxn id="29" idx="2"/>
            <a:endCxn id="35" idx="0"/>
          </p:cNvCxnSpPr>
          <p:nvPr/>
        </p:nvCxnSpPr>
        <p:spPr>
          <a:xfrm>
            <a:off x="8139418" y="4681056"/>
            <a:ext cx="1424160" cy="36911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64F9816C-998A-1AAE-7228-F77180363D69}"/>
              </a:ext>
            </a:extLst>
          </p:cNvPr>
          <p:cNvCxnSpPr>
            <a:stCxn id="30" idx="2"/>
            <a:endCxn id="35" idx="0"/>
          </p:cNvCxnSpPr>
          <p:nvPr/>
        </p:nvCxnSpPr>
        <p:spPr>
          <a:xfrm flipH="1">
            <a:off x="9563578" y="4697835"/>
            <a:ext cx="1224536" cy="3523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AFF39EBB-17AF-AE23-1DD2-80D1C1D7963F}"/>
              </a:ext>
            </a:extLst>
          </p:cNvPr>
          <p:cNvCxnSpPr>
            <a:endCxn id="40" idx="1"/>
          </p:cNvCxnSpPr>
          <p:nvPr/>
        </p:nvCxnSpPr>
        <p:spPr>
          <a:xfrm>
            <a:off x="4672667" y="6198416"/>
            <a:ext cx="325134" cy="35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159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627F-9CA2-170F-C762-E5928DDB3B69}"/>
              </a:ext>
            </a:extLst>
          </p:cNvPr>
          <p:cNvSpPr>
            <a:spLocks noGrp="1"/>
          </p:cNvSpPr>
          <p:nvPr>
            <p:ph type="title"/>
          </p:nvPr>
        </p:nvSpPr>
        <p:spPr>
          <a:xfrm>
            <a:off x="159279" y="203200"/>
            <a:ext cx="9905998" cy="1151467"/>
          </a:xfrm>
        </p:spPr>
        <p:txBody>
          <a:bodyPr/>
          <a:lstStyle/>
          <a:p>
            <a:r>
              <a:rPr lang="en-US" dirty="0"/>
              <a:t>Implementation Process- Preprocessing</a:t>
            </a:r>
          </a:p>
        </p:txBody>
      </p:sp>
      <p:sp>
        <p:nvSpPr>
          <p:cNvPr id="3" name="Content Placeholder 2">
            <a:extLst>
              <a:ext uri="{FF2B5EF4-FFF2-40B4-BE49-F238E27FC236}">
                <a16:creationId xmlns:a16="http://schemas.microsoft.com/office/drawing/2014/main" id="{F7D80D03-2510-008A-3943-7B4CB3914B64}"/>
              </a:ext>
            </a:extLst>
          </p:cNvPr>
          <p:cNvSpPr>
            <a:spLocks noGrp="1"/>
          </p:cNvSpPr>
          <p:nvPr>
            <p:ph idx="1"/>
          </p:nvPr>
        </p:nvSpPr>
        <p:spPr>
          <a:xfrm>
            <a:off x="159279" y="1227666"/>
            <a:ext cx="9905998" cy="3124201"/>
          </a:xfrm>
        </p:spPr>
        <p:txBody>
          <a:bodyPr/>
          <a:lstStyle/>
          <a:p>
            <a:r>
              <a:rPr lang="en-US" dirty="0"/>
              <a:t>Used black hatting to extract the hairs in the image[1]</a:t>
            </a:r>
          </a:p>
          <a:p>
            <a:pPr lvl="1"/>
            <a:r>
              <a:rPr lang="en-US" dirty="0"/>
              <a:t>Had </a:t>
            </a:r>
            <a:r>
              <a:rPr lang="en-US" dirty="0" err="1"/>
              <a:t>kernal</a:t>
            </a:r>
            <a:r>
              <a:rPr lang="en-US" dirty="0"/>
              <a:t> of 14x14</a:t>
            </a:r>
          </a:p>
          <a:p>
            <a:pPr lvl="1"/>
            <a:r>
              <a:rPr lang="en-US" dirty="0"/>
              <a:t>Used the black had and Binary thresh to make mask</a:t>
            </a:r>
          </a:p>
          <a:p>
            <a:r>
              <a:rPr lang="en-US" dirty="0"/>
              <a:t>Took mask from black hatting and applied it into inpainting</a:t>
            </a:r>
          </a:p>
          <a:p>
            <a:pPr lvl="1"/>
            <a:r>
              <a:rPr lang="en-US" dirty="0"/>
              <a:t>Used a neighbor check size of 20</a:t>
            </a:r>
          </a:p>
          <a:p>
            <a:pPr lvl="1"/>
            <a:r>
              <a:rPr lang="en-US" dirty="0"/>
              <a:t>Applied a gaussian blur to this </a:t>
            </a:r>
            <a:r>
              <a:rPr lang="en-US" dirty="0" err="1"/>
              <a:t>inpaint</a:t>
            </a:r>
            <a:r>
              <a:rPr lang="en-US" dirty="0"/>
              <a:t> to get rid of artifacts from process</a:t>
            </a:r>
          </a:p>
        </p:txBody>
      </p:sp>
      <p:pic>
        <p:nvPicPr>
          <p:cNvPr id="5" name="Picture 4" descr="A close-up of a skin with a black spot&#10;&#10;Description automatically generated">
            <a:extLst>
              <a:ext uri="{FF2B5EF4-FFF2-40B4-BE49-F238E27FC236}">
                <a16:creationId xmlns:a16="http://schemas.microsoft.com/office/drawing/2014/main" id="{51BD0D13-963D-E370-D617-4261791BEC14}"/>
              </a:ext>
            </a:extLst>
          </p:cNvPr>
          <p:cNvPicPr>
            <a:picLocks noChangeAspect="1"/>
          </p:cNvPicPr>
          <p:nvPr/>
        </p:nvPicPr>
        <p:blipFill>
          <a:blip r:embed="rId2"/>
          <a:stretch>
            <a:fillRect/>
          </a:stretch>
        </p:blipFill>
        <p:spPr>
          <a:xfrm>
            <a:off x="348567" y="4460486"/>
            <a:ext cx="3115994" cy="1991196"/>
          </a:xfrm>
          <a:prstGeom prst="rect">
            <a:avLst/>
          </a:prstGeom>
        </p:spPr>
      </p:pic>
      <p:pic>
        <p:nvPicPr>
          <p:cNvPr id="7" name="Picture 6" descr="A black hole in the ground&#10;&#10;Description automatically generated">
            <a:extLst>
              <a:ext uri="{FF2B5EF4-FFF2-40B4-BE49-F238E27FC236}">
                <a16:creationId xmlns:a16="http://schemas.microsoft.com/office/drawing/2014/main" id="{1A7AF226-E3A5-1F03-AC35-BE01DA12A84F}"/>
              </a:ext>
            </a:extLst>
          </p:cNvPr>
          <p:cNvPicPr>
            <a:picLocks noChangeAspect="1"/>
          </p:cNvPicPr>
          <p:nvPr/>
        </p:nvPicPr>
        <p:blipFill>
          <a:blip r:embed="rId3"/>
          <a:stretch>
            <a:fillRect/>
          </a:stretch>
        </p:blipFill>
        <p:spPr>
          <a:xfrm>
            <a:off x="3558715" y="4488240"/>
            <a:ext cx="3197686" cy="2043399"/>
          </a:xfrm>
          <a:prstGeom prst="rect">
            <a:avLst/>
          </a:prstGeom>
        </p:spPr>
      </p:pic>
      <p:pic>
        <p:nvPicPr>
          <p:cNvPr id="9" name="Picture 8" descr="A black and white image of a tree branch&#10;&#10;Description automatically generated">
            <a:extLst>
              <a:ext uri="{FF2B5EF4-FFF2-40B4-BE49-F238E27FC236}">
                <a16:creationId xmlns:a16="http://schemas.microsoft.com/office/drawing/2014/main" id="{DCD0FF2B-EFA8-0476-3F6F-7AF4BF21C6D2}"/>
              </a:ext>
            </a:extLst>
          </p:cNvPr>
          <p:cNvPicPr>
            <a:picLocks noChangeAspect="1"/>
          </p:cNvPicPr>
          <p:nvPr/>
        </p:nvPicPr>
        <p:blipFill>
          <a:blip r:embed="rId4"/>
          <a:stretch>
            <a:fillRect/>
          </a:stretch>
        </p:blipFill>
        <p:spPr>
          <a:xfrm>
            <a:off x="6850555" y="4498563"/>
            <a:ext cx="3197686" cy="2043399"/>
          </a:xfrm>
          <a:prstGeom prst="rect">
            <a:avLst/>
          </a:prstGeom>
        </p:spPr>
      </p:pic>
      <p:pic>
        <p:nvPicPr>
          <p:cNvPr id="11" name="Picture 10" descr="A close-up of a skin mole&#10;&#10;Description automatically generated">
            <a:extLst>
              <a:ext uri="{FF2B5EF4-FFF2-40B4-BE49-F238E27FC236}">
                <a16:creationId xmlns:a16="http://schemas.microsoft.com/office/drawing/2014/main" id="{5C6F3F5A-8696-5402-8C93-9CBB9A4D0105}"/>
              </a:ext>
            </a:extLst>
          </p:cNvPr>
          <p:cNvPicPr>
            <a:picLocks noChangeAspect="1"/>
          </p:cNvPicPr>
          <p:nvPr/>
        </p:nvPicPr>
        <p:blipFill>
          <a:blip r:embed="rId5"/>
          <a:stretch>
            <a:fillRect/>
          </a:stretch>
        </p:blipFill>
        <p:spPr>
          <a:xfrm>
            <a:off x="8189089" y="1191089"/>
            <a:ext cx="3718304" cy="2376087"/>
          </a:xfrm>
          <a:prstGeom prst="rect">
            <a:avLst/>
          </a:prstGeom>
        </p:spPr>
      </p:pic>
      <p:sp>
        <p:nvSpPr>
          <p:cNvPr id="12" name="Content Placeholder 2">
            <a:extLst>
              <a:ext uri="{FF2B5EF4-FFF2-40B4-BE49-F238E27FC236}">
                <a16:creationId xmlns:a16="http://schemas.microsoft.com/office/drawing/2014/main" id="{0AC1C11F-486E-6F15-3CBA-44A50CCA7070}"/>
              </a:ext>
            </a:extLst>
          </p:cNvPr>
          <p:cNvSpPr txBox="1">
            <a:spLocks/>
          </p:cNvSpPr>
          <p:nvPr/>
        </p:nvSpPr>
        <p:spPr>
          <a:xfrm>
            <a:off x="1302279" y="6426200"/>
            <a:ext cx="8762998" cy="4318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dirty="0"/>
              <a:t>Original 					Blackhat						 mask</a:t>
            </a:r>
          </a:p>
        </p:txBody>
      </p:sp>
      <p:sp>
        <p:nvSpPr>
          <p:cNvPr id="13" name="Content Placeholder 2">
            <a:extLst>
              <a:ext uri="{FF2B5EF4-FFF2-40B4-BE49-F238E27FC236}">
                <a16:creationId xmlns:a16="http://schemas.microsoft.com/office/drawing/2014/main" id="{0A8B7A88-5D31-90D4-BE77-BF4EE565E42B}"/>
              </a:ext>
            </a:extLst>
          </p:cNvPr>
          <p:cNvSpPr txBox="1">
            <a:spLocks/>
          </p:cNvSpPr>
          <p:nvPr/>
        </p:nvSpPr>
        <p:spPr>
          <a:xfrm>
            <a:off x="9001864" y="3605015"/>
            <a:ext cx="2126826" cy="431800"/>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dirty="0" err="1"/>
              <a:t>Inpaint</a:t>
            </a:r>
            <a:r>
              <a:rPr lang="en-US" dirty="0"/>
              <a:t> Final result</a:t>
            </a:r>
          </a:p>
        </p:txBody>
      </p:sp>
    </p:spTree>
    <p:extLst>
      <p:ext uri="{BB962C8B-B14F-4D97-AF65-F5344CB8AC3E}">
        <p14:creationId xmlns:p14="http://schemas.microsoft.com/office/powerpoint/2010/main" val="230260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6203-7A42-1DF7-BD94-A7D0C57B2A69}"/>
              </a:ext>
            </a:extLst>
          </p:cNvPr>
          <p:cNvSpPr>
            <a:spLocks noGrp="1"/>
          </p:cNvSpPr>
          <p:nvPr>
            <p:ph type="title"/>
          </p:nvPr>
        </p:nvSpPr>
        <p:spPr>
          <a:xfrm>
            <a:off x="167747" y="177800"/>
            <a:ext cx="8510586" cy="787400"/>
          </a:xfrm>
        </p:spPr>
        <p:txBody>
          <a:bodyPr>
            <a:normAutofit/>
          </a:bodyPr>
          <a:lstStyle/>
          <a:p>
            <a:r>
              <a:rPr lang="en-US" dirty="0"/>
              <a:t>Extraction process</a:t>
            </a:r>
          </a:p>
        </p:txBody>
      </p:sp>
      <p:sp>
        <p:nvSpPr>
          <p:cNvPr id="3" name="Content Placeholder 2">
            <a:extLst>
              <a:ext uri="{FF2B5EF4-FFF2-40B4-BE49-F238E27FC236}">
                <a16:creationId xmlns:a16="http://schemas.microsoft.com/office/drawing/2014/main" id="{2D5635BF-B686-6977-9B42-0AE1FBD80011}"/>
              </a:ext>
            </a:extLst>
          </p:cNvPr>
          <p:cNvSpPr>
            <a:spLocks noGrp="1"/>
          </p:cNvSpPr>
          <p:nvPr>
            <p:ph idx="1"/>
          </p:nvPr>
        </p:nvSpPr>
        <p:spPr>
          <a:xfrm>
            <a:off x="167747" y="1151465"/>
            <a:ext cx="9905998" cy="3793068"/>
          </a:xfrm>
        </p:spPr>
        <p:txBody>
          <a:bodyPr>
            <a:normAutofit fontScale="85000" lnSpcReduction="10000"/>
          </a:bodyPr>
          <a:lstStyle/>
          <a:p>
            <a:r>
              <a:rPr lang="en-US" dirty="0"/>
              <a:t>Original plan was to convert to the XYR color space (X,Y, RED)</a:t>
            </a:r>
          </a:p>
          <a:p>
            <a:r>
              <a:rPr lang="en-US" dirty="0"/>
              <a:t>After trying to use OTSU realized they didn’t just modify it, but instead made a fully new color space implementation</a:t>
            </a:r>
          </a:p>
          <a:p>
            <a:pPr lvl="1"/>
            <a:r>
              <a:rPr lang="en-US" dirty="0"/>
              <a:t>Saw that there was only a 2% dip in accuracy when doing a single color channel[2]</a:t>
            </a:r>
          </a:p>
          <a:p>
            <a:r>
              <a:rPr lang="en-US" dirty="0"/>
              <a:t>Switched to Grey color space for extraction process</a:t>
            </a:r>
          </a:p>
          <a:p>
            <a:pPr lvl="1"/>
            <a:r>
              <a:rPr lang="en-US" dirty="0"/>
              <a:t>Still made example of what converted image would look like</a:t>
            </a:r>
          </a:p>
          <a:p>
            <a:pPr lvl="1"/>
            <a:endParaRPr lang="en-US" dirty="0"/>
          </a:p>
          <a:p>
            <a:r>
              <a:rPr lang="en-US" dirty="0"/>
              <a:t>After extracting a mask using the </a:t>
            </a:r>
            <a:r>
              <a:rPr lang="en-US" dirty="0" err="1"/>
              <a:t>otsu</a:t>
            </a:r>
            <a:r>
              <a:rPr lang="en-US" dirty="0"/>
              <a:t> in combination with binary thresholding to create a mask needed to remove the noise</a:t>
            </a:r>
          </a:p>
          <a:p>
            <a:pPr lvl="1"/>
            <a:r>
              <a:rPr lang="en-US" dirty="0"/>
              <a:t>Used flood fill to fill in the holes in the original mask.</a:t>
            </a:r>
          </a:p>
          <a:p>
            <a:pPr lvl="1"/>
            <a:r>
              <a:rPr lang="en-US" dirty="0"/>
              <a:t>Found that rather than doing dynamic point averaging from the center removing all clusters connected to the edges and past a certain distance from them worked well for removing all artifacts</a:t>
            </a:r>
          </a:p>
        </p:txBody>
      </p:sp>
      <p:pic>
        <p:nvPicPr>
          <p:cNvPr id="7" name="Picture 6" descr="A close-up of a skin with a brown spot&#10;&#10;Description automatically generated">
            <a:extLst>
              <a:ext uri="{FF2B5EF4-FFF2-40B4-BE49-F238E27FC236}">
                <a16:creationId xmlns:a16="http://schemas.microsoft.com/office/drawing/2014/main" id="{2647049E-B395-7390-B8D5-559BA9B4680F}"/>
              </a:ext>
            </a:extLst>
          </p:cNvPr>
          <p:cNvPicPr>
            <a:picLocks noChangeAspect="1"/>
          </p:cNvPicPr>
          <p:nvPr/>
        </p:nvPicPr>
        <p:blipFill>
          <a:blip r:embed="rId2"/>
          <a:stretch>
            <a:fillRect/>
          </a:stretch>
        </p:blipFill>
        <p:spPr>
          <a:xfrm>
            <a:off x="786812" y="5012479"/>
            <a:ext cx="2759028" cy="1845521"/>
          </a:xfrm>
          <a:prstGeom prst="rect">
            <a:avLst/>
          </a:prstGeom>
        </p:spPr>
      </p:pic>
      <p:pic>
        <p:nvPicPr>
          <p:cNvPr id="9" name="Picture 8" descr="A black blot of paint&#10;&#10;Description automatically generated">
            <a:extLst>
              <a:ext uri="{FF2B5EF4-FFF2-40B4-BE49-F238E27FC236}">
                <a16:creationId xmlns:a16="http://schemas.microsoft.com/office/drawing/2014/main" id="{0B784EE7-1169-3FAE-CDDE-498D25E4F4DC}"/>
              </a:ext>
            </a:extLst>
          </p:cNvPr>
          <p:cNvPicPr>
            <a:picLocks noChangeAspect="1"/>
          </p:cNvPicPr>
          <p:nvPr/>
        </p:nvPicPr>
        <p:blipFill>
          <a:blip r:embed="rId3"/>
          <a:stretch>
            <a:fillRect/>
          </a:stretch>
        </p:blipFill>
        <p:spPr>
          <a:xfrm>
            <a:off x="3690441" y="5012479"/>
            <a:ext cx="2759029" cy="1845521"/>
          </a:xfrm>
          <a:prstGeom prst="rect">
            <a:avLst/>
          </a:prstGeom>
        </p:spPr>
      </p:pic>
      <p:pic>
        <p:nvPicPr>
          <p:cNvPr id="11" name="Picture 10" descr="A black blot of paint&#10;&#10;Description automatically generated">
            <a:extLst>
              <a:ext uri="{FF2B5EF4-FFF2-40B4-BE49-F238E27FC236}">
                <a16:creationId xmlns:a16="http://schemas.microsoft.com/office/drawing/2014/main" id="{10673392-E733-04C9-EE3B-DE45E3FE655D}"/>
              </a:ext>
            </a:extLst>
          </p:cNvPr>
          <p:cNvPicPr>
            <a:picLocks noChangeAspect="1"/>
          </p:cNvPicPr>
          <p:nvPr/>
        </p:nvPicPr>
        <p:blipFill>
          <a:blip r:embed="rId4"/>
          <a:stretch>
            <a:fillRect/>
          </a:stretch>
        </p:blipFill>
        <p:spPr>
          <a:xfrm>
            <a:off x="6449470" y="5012479"/>
            <a:ext cx="2830148" cy="1845521"/>
          </a:xfrm>
          <a:prstGeom prst="rect">
            <a:avLst/>
          </a:prstGeom>
        </p:spPr>
      </p:pic>
      <p:pic>
        <p:nvPicPr>
          <p:cNvPr id="13" name="Picture 12" descr="A black and blue spot&#10;&#10;Description automatically generated">
            <a:extLst>
              <a:ext uri="{FF2B5EF4-FFF2-40B4-BE49-F238E27FC236}">
                <a16:creationId xmlns:a16="http://schemas.microsoft.com/office/drawing/2014/main" id="{0C46D039-DE23-151D-A09E-1A57F4E357E1}"/>
              </a:ext>
            </a:extLst>
          </p:cNvPr>
          <p:cNvPicPr>
            <a:picLocks noChangeAspect="1"/>
          </p:cNvPicPr>
          <p:nvPr/>
        </p:nvPicPr>
        <p:blipFill>
          <a:blip r:embed="rId5"/>
          <a:stretch>
            <a:fillRect/>
          </a:stretch>
        </p:blipFill>
        <p:spPr>
          <a:xfrm>
            <a:off x="9361852" y="4988692"/>
            <a:ext cx="2830148" cy="1893093"/>
          </a:xfrm>
          <a:prstGeom prst="rect">
            <a:avLst/>
          </a:prstGeom>
        </p:spPr>
      </p:pic>
      <p:pic>
        <p:nvPicPr>
          <p:cNvPr id="15" name="Picture 14" descr="A close-up of a black spot&#10;&#10;Description automatically generated">
            <a:extLst>
              <a:ext uri="{FF2B5EF4-FFF2-40B4-BE49-F238E27FC236}">
                <a16:creationId xmlns:a16="http://schemas.microsoft.com/office/drawing/2014/main" id="{19F568B9-7BAC-52D9-E41B-FF93AFE8CAD7}"/>
              </a:ext>
            </a:extLst>
          </p:cNvPr>
          <p:cNvPicPr>
            <a:picLocks noChangeAspect="1"/>
          </p:cNvPicPr>
          <p:nvPr/>
        </p:nvPicPr>
        <p:blipFill>
          <a:blip r:embed="rId6"/>
          <a:stretch>
            <a:fillRect/>
          </a:stretch>
        </p:blipFill>
        <p:spPr>
          <a:xfrm>
            <a:off x="9783383" y="354403"/>
            <a:ext cx="2317177" cy="1549965"/>
          </a:xfrm>
          <a:prstGeom prst="rect">
            <a:avLst/>
          </a:prstGeom>
        </p:spPr>
      </p:pic>
    </p:spTree>
    <p:extLst>
      <p:ext uri="{BB962C8B-B14F-4D97-AF65-F5344CB8AC3E}">
        <p14:creationId xmlns:p14="http://schemas.microsoft.com/office/powerpoint/2010/main" val="120532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D403-EA00-9453-6961-4A707C28DD13}"/>
              </a:ext>
            </a:extLst>
          </p:cNvPr>
          <p:cNvSpPr>
            <a:spLocks noGrp="1"/>
          </p:cNvSpPr>
          <p:nvPr>
            <p:ph type="title"/>
          </p:nvPr>
        </p:nvSpPr>
        <p:spPr/>
        <p:txBody>
          <a:bodyPr/>
          <a:lstStyle/>
          <a:p>
            <a:r>
              <a:rPr lang="en-US" dirty="0"/>
              <a:t>Diagnosis Process – Pattern decision</a:t>
            </a:r>
          </a:p>
        </p:txBody>
      </p:sp>
      <p:sp>
        <p:nvSpPr>
          <p:cNvPr id="3" name="Content Placeholder 2">
            <a:extLst>
              <a:ext uri="{FF2B5EF4-FFF2-40B4-BE49-F238E27FC236}">
                <a16:creationId xmlns:a16="http://schemas.microsoft.com/office/drawing/2014/main" id="{B20782D3-4A16-323F-B8FD-908D58B224EC}"/>
              </a:ext>
            </a:extLst>
          </p:cNvPr>
          <p:cNvSpPr>
            <a:spLocks noGrp="1"/>
          </p:cNvSpPr>
          <p:nvPr>
            <p:ph idx="1"/>
          </p:nvPr>
        </p:nvSpPr>
        <p:spPr>
          <a:xfrm>
            <a:off x="430213" y="1960881"/>
            <a:ext cx="9905998" cy="4175760"/>
          </a:xfrm>
        </p:spPr>
        <p:txBody>
          <a:bodyPr>
            <a:normAutofit fontScale="85000" lnSpcReduction="20000"/>
          </a:bodyPr>
          <a:lstStyle/>
          <a:p>
            <a:r>
              <a:rPr lang="en-US" dirty="0"/>
              <a:t>First needed to identify what items I could actually measure</a:t>
            </a:r>
          </a:p>
          <a:p>
            <a:pPr lvl="1"/>
            <a:r>
              <a:rPr lang="en-US" dirty="0"/>
              <a:t>A lot of the characteristics were fairly subjective, such as unspecific shapes</a:t>
            </a:r>
          </a:p>
          <a:p>
            <a:pPr lvl="1"/>
            <a:r>
              <a:rPr lang="en-US" dirty="0"/>
              <a:t>Found that some others would need an approach that involved machine learning such as identifying globular/cobblestone patterns. </a:t>
            </a:r>
          </a:p>
          <a:p>
            <a:pPr lvl="1"/>
            <a:r>
              <a:rPr lang="en-US" dirty="0"/>
              <a:t>Also found that a lot of measures would overlap such as parallel ridges and reticular(web-like) patterns</a:t>
            </a:r>
          </a:p>
          <a:p>
            <a:r>
              <a:rPr lang="en-US" dirty="0"/>
              <a:t>Decided on doing 3 measurements for melanoma</a:t>
            </a:r>
          </a:p>
          <a:p>
            <a:pPr lvl="1"/>
            <a:r>
              <a:rPr lang="en-US" dirty="0"/>
              <a:t>Multicomponent </a:t>
            </a:r>
          </a:p>
          <a:p>
            <a:pPr lvl="1"/>
            <a:r>
              <a:rPr lang="en-US" dirty="0"/>
              <a:t>Pigment Color</a:t>
            </a:r>
          </a:p>
          <a:p>
            <a:pPr lvl="1"/>
            <a:r>
              <a:rPr lang="en-US" dirty="0"/>
              <a:t>Parallel Ridges</a:t>
            </a:r>
          </a:p>
          <a:p>
            <a:r>
              <a:rPr lang="en-US" dirty="0"/>
              <a:t>These are non-subjective measurements that image processing techniques can find, and allows me to apply definitive labels and patterns to an image</a:t>
            </a:r>
          </a:p>
          <a:p>
            <a:r>
              <a:rPr lang="en-US" dirty="0"/>
              <a:t>If a image had 2 of these patterns it was labeled and most likely melanoma, and if 3 it was confidently melanoma. Else it was considered confidently NOT melanoma</a:t>
            </a:r>
          </a:p>
        </p:txBody>
      </p:sp>
    </p:spTree>
    <p:extLst>
      <p:ext uri="{BB962C8B-B14F-4D97-AF65-F5344CB8AC3E}">
        <p14:creationId xmlns:p14="http://schemas.microsoft.com/office/powerpoint/2010/main" val="3456788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D403-EA00-9453-6961-4A707C28DD13}"/>
              </a:ext>
            </a:extLst>
          </p:cNvPr>
          <p:cNvSpPr>
            <a:spLocks noGrp="1"/>
          </p:cNvSpPr>
          <p:nvPr>
            <p:ph type="title"/>
          </p:nvPr>
        </p:nvSpPr>
        <p:spPr/>
        <p:txBody>
          <a:bodyPr/>
          <a:lstStyle/>
          <a:p>
            <a:r>
              <a:rPr lang="en-US" dirty="0"/>
              <a:t>Diagnosis Process – Implementation Pigments</a:t>
            </a:r>
          </a:p>
        </p:txBody>
      </p:sp>
      <p:sp>
        <p:nvSpPr>
          <p:cNvPr id="3" name="Content Placeholder 2">
            <a:extLst>
              <a:ext uri="{FF2B5EF4-FFF2-40B4-BE49-F238E27FC236}">
                <a16:creationId xmlns:a16="http://schemas.microsoft.com/office/drawing/2014/main" id="{B20782D3-4A16-323F-B8FD-908D58B224EC}"/>
              </a:ext>
            </a:extLst>
          </p:cNvPr>
          <p:cNvSpPr>
            <a:spLocks noGrp="1"/>
          </p:cNvSpPr>
          <p:nvPr>
            <p:ph idx="1"/>
          </p:nvPr>
        </p:nvSpPr>
        <p:spPr>
          <a:xfrm>
            <a:off x="430213" y="1960881"/>
            <a:ext cx="9905998" cy="4175760"/>
          </a:xfrm>
        </p:spPr>
        <p:txBody>
          <a:bodyPr>
            <a:normAutofit/>
          </a:bodyPr>
          <a:lstStyle/>
          <a:p>
            <a:r>
              <a:rPr lang="en-US" dirty="0"/>
              <a:t>For the pigment color first, I combined the black color pigments and brown color pigments as one combined pattern to measure for</a:t>
            </a:r>
          </a:p>
          <a:p>
            <a:pPr lvl="1"/>
            <a:r>
              <a:rPr lang="en-US" dirty="0"/>
              <a:t>For the brown I decided on a brown that I took from some of the melanoma images</a:t>
            </a:r>
          </a:p>
          <a:p>
            <a:pPr lvl="1"/>
            <a:r>
              <a:rPr lang="en-US" dirty="0"/>
              <a:t>Had a BRG of &lt;6,10,35&gt;</a:t>
            </a:r>
          </a:p>
          <a:p>
            <a:pPr lvl="1"/>
            <a:r>
              <a:rPr lang="en-US" dirty="0"/>
              <a:t>Would check the 3 point distance from it and measure based off of that. If it was over 35 it would not be counted as dark brown. Same for black</a:t>
            </a:r>
          </a:p>
          <a:p>
            <a:pPr lvl="1"/>
            <a:r>
              <a:rPr lang="en-US" dirty="0"/>
              <a:t>40% of all pixels would need to be black or brown for this pattern to apply</a:t>
            </a:r>
          </a:p>
        </p:txBody>
      </p:sp>
      <p:pic>
        <p:nvPicPr>
          <p:cNvPr id="5" name="Picture 4" descr="A black background with a red border&#10;&#10;Description automatically generated with medium confidence">
            <a:extLst>
              <a:ext uri="{FF2B5EF4-FFF2-40B4-BE49-F238E27FC236}">
                <a16:creationId xmlns:a16="http://schemas.microsoft.com/office/drawing/2014/main" id="{AF05D044-F586-D7E1-4882-2833EDF21916}"/>
              </a:ext>
            </a:extLst>
          </p:cNvPr>
          <p:cNvPicPr>
            <a:picLocks noChangeAspect="1"/>
          </p:cNvPicPr>
          <p:nvPr/>
        </p:nvPicPr>
        <p:blipFill>
          <a:blip r:embed="rId2"/>
          <a:stretch>
            <a:fillRect/>
          </a:stretch>
        </p:blipFill>
        <p:spPr>
          <a:xfrm>
            <a:off x="9629527" y="1960881"/>
            <a:ext cx="2475167" cy="1247140"/>
          </a:xfrm>
          <a:prstGeom prst="rect">
            <a:avLst/>
          </a:prstGeom>
        </p:spPr>
      </p:pic>
    </p:spTree>
    <p:extLst>
      <p:ext uri="{BB962C8B-B14F-4D97-AF65-F5344CB8AC3E}">
        <p14:creationId xmlns:p14="http://schemas.microsoft.com/office/powerpoint/2010/main" val="3076285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D403-EA00-9453-6961-4A707C28DD13}"/>
              </a:ext>
            </a:extLst>
          </p:cNvPr>
          <p:cNvSpPr>
            <a:spLocks noGrp="1"/>
          </p:cNvSpPr>
          <p:nvPr>
            <p:ph type="title"/>
          </p:nvPr>
        </p:nvSpPr>
        <p:spPr/>
        <p:txBody>
          <a:bodyPr/>
          <a:lstStyle/>
          <a:p>
            <a:r>
              <a:rPr lang="en-US" dirty="0"/>
              <a:t>Diagnosis Process – Implementation Multicomponent</a:t>
            </a:r>
          </a:p>
        </p:txBody>
      </p:sp>
      <p:sp>
        <p:nvSpPr>
          <p:cNvPr id="3" name="Content Placeholder 2">
            <a:extLst>
              <a:ext uri="{FF2B5EF4-FFF2-40B4-BE49-F238E27FC236}">
                <a16:creationId xmlns:a16="http://schemas.microsoft.com/office/drawing/2014/main" id="{B20782D3-4A16-323F-B8FD-908D58B224EC}"/>
              </a:ext>
            </a:extLst>
          </p:cNvPr>
          <p:cNvSpPr>
            <a:spLocks noGrp="1"/>
          </p:cNvSpPr>
          <p:nvPr>
            <p:ph idx="1"/>
          </p:nvPr>
        </p:nvSpPr>
        <p:spPr>
          <a:xfrm>
            <a:off x="0" y="1341121"/>
            <a:ext cx="9905998" cy="4175760"/>
          </a:xfrm>
        </p:spPr>
        <p:txBody>
          <a:bodyPr>
            <a:normAutofit/>
          </a:bodyPr>
          <a:lstStyle/>
          <a:p>
            <a:r>
              <a:rPr lang="en-US" dirty="0"/>
              <a:t>This pattern was fairly simple as all I needed to do was check for clusters</a:t>
            </a:r>
          </a:p>
          <a:p>
            <a:r>
              <a:rPr lang="en-US" dirty="0"/>
              <a:t>Needed to implement a fast and efficient method of finding the clusters</a:t>
            </a:r>
          </a:p>
          <a:p>
            <a:pPr lvl="1"/>
            <a:r>
              <a:rPr lang="en-US" dirty="0"/>
              <a:t>Used method of scanning the mask used to make the extraction and applying it to the parts that were not white.</a:t>
            </a:r>
          </a:p>
          <a:p>
            <a:pPr lvl="1"/>
            <a:r>
              <a:rPr lang="en-US" dirty="0"/>
              <a:t>Counted up each time this happens and I was able to get the number of clusters</a:t>
            </a:r>
          </a:p>
          <a:p>
            <a:pPr lvl="1"/>
            <a:r>
              <a:rPr lang="en-US" dirty="0"/>
              <a:t>With random noise and potential missed fills decided that a extraction must have no more than 4 “clusters” to be considered a multicomponent object, and not just a large amount of points</a:t>
            </a:r>
          </a:p>
        </p:txBody>
      </p:sp>
      <p:pic>
        <p:nvPicPr>
          <p:cNvPr id="6" name="Picture 5" descr="A black blot of ink&#10;&#10;Description automatically generated">
            <a:extLst>
              <a:ext uri="{FF2B5EF4-FFF2-40B4-BE49-F238E27FC236}">
                <a16:creationId xmlns:a16="http://schemas.microsoft.com/office/drawing/2014/main" id="{B9AD8B14-45D5-4D9C-0BA3-17AB71B34A5A}"/>
              </a:ext>
            </a:extLst>
          </p:cNvPr>
          <p:cNvPicPr>
            <a:picLocks noChangeAspect="1"/>
          </p:cNvPicPr>
          <p:nvPr/>
        </p:nvPicPr>
        <p:blipFill>
          <a:blip r:embed="rId2"/>
          <a:stretch>
            <a:fillRect/>
          </a:stretch>
        </p:blipFill>
        <p:spPr>
          <a:xfrm>
            <a:off x="9080557" y="4602481"/>
            <a:ext cx="2981107" cy="1905000"/>
          </a:xfrm>
          <a:prstGeom prst="rect">
            <a:avLst/>
          </a:prstGeom>
        </p:spPr>
      </p:pic>
    </p:spTree>
    <p:extLst>
      <p:ext uri="{BB962C8B-B14F-4D97-AF65-F5344CB8AC3E}">
        <p14:creationId xmlns:p14="http://schemas.microsoft.com/office/powerpoint/2010/main" val="27061550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0B5B53C94B9F499972EFDB05C39CBD" ma:contentTypeVersion="9" ma:contentTypeDescription="Create a new document." ma:contentTypeScope="" ma:versionID="deb954321e88a4bd6a3c744146552cca">
  <xsd:schema xmlns:xsd="http://www.w3.org/2001/XMLSchema" xmlns:xs="http://www.w3.org/2001/XMLSchema" xmlns:p="http://schemas.microsoft.com/office/2006/metadata/properties" xmlns:ns3="d402ab81-c34b-4cc6-ad5d-af9d9dde0898" targetNamespace="http://schemas.microsoft.com/office/2006/metadata/properties" ma:root="true" ma:fieldsID="4a11920cdad4e7e9b519a218c25ccc81" ns3:_="">
    <xsd:import namespace="d402ab81-c34b-4cc6-ad5d-af9d9dde0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02ab81-c34b-4cc6-ad5d-af9d9dde0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402ab81-c34b-4cc6-ad5d-af9d9dde0898" xsi:nil="true"/>
  </documentManagement>
</p:properties>
</file>

<file path=customXml/itemProps1.xml><?xml version="1.0" encoding="utf-8"?>
<ds:datastoreItem xmlns:ds="http://schemas.openxmlformats.org/officeDocument/2006/customXml" ds:itemID="{C14FB3D4-309D-44F0-B30B-B5FB972DEE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02ab81-c34b-4cc6-ad5d-af9d9dde0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2F70C6-8F22-4E2A-9AC6-6E1F7475444A}">
  <ds:schemaRefs>
    <ds:schemaRef ds:uri="http://schemas.microsoft.com/sharepoint/v3/contenttype/forms"/>
  </ds:schemaRefs>
</ds:datastoreItem>
</file>

<file path=customXml/itemProps3.xml><?xml version="1.0" encoding="utf-8"?>
<ds:datastoreItem xmlns:ds="http://schemas.openxmlformats.org/officeDocument/2006/customXml" ds:itemID="{5C10EA29-2AB3-4642-80FB-2DD02366EC85}">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d402ab81-c34b-4cc6-ad5d-af9d9dde0898"/>
    <ds:schemaRef ds:uri="http://purl.org/dc/terms/"/>
  </ds:schemaRefs>
</ds:datastoreItem>
</file>

<file path=docProps/app.xml><?xml version="1.0" encoding="utf-8"?>
<Properties xmlns="http://schemas.openxmlformats.org/officeDocument/2006/extended-properties" xmlns:vt="http://schemas.openxmlformats.org/officeDocument/2006/docPropsVTypes">
  <Template>IP__Proposal_JakobKirby (1)</Template>
  <TotalTime>82</TotalTime>
  <Words>1612</Words>
  <Application>Microsoft Office PowerPoint</Application>
  <PresentationFormat>Widescreen</PresentationFormat>
  <Paragraphs>108</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Mesh</vt:lpstr>
      <vt:lpstr>Skin Legion Identification and Extraction</vt:lpstr>
      <vt:lpstr>Objective</vt:lpstr>
      <vt:lpstr>Related Studies</vt:lpstr>
      <vt:lpstr>Methods</vt:lpstr>
      <vt:lpstr>Implementation Process- Preprocessing</vt:lpstr>
      <vt:lpstr>Extraction process</vt:lpstr>
      <vt:lpstr>Diagnosis Process – Pattern decision</vt:lpstr>
      <vt:lpstr>Diagnosis Process – Implementation Pigments</vt:lpstr>
      <vt:lpstr>Diagnosis Process – Implementation Multicomponent</vt:lpstr>
      <vt:lpstr>Diagnosis Process – Parallel Ridges</vt:lpstr>
      <vt:lpstr>Final results</vt:lpstr>
      <vt:lpstr>Potential issues and expansions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Legion Identification and Extraction</dc:title>
  <dc:creator>Kirby, Jakob</dc:creator>
  <cp:lastModifiedBy>Kirby, Jakob</cp:lastModifiedBy>
  <cp:revision>1</cp:revision>
  <dcterms:created xsi:type="dcterms:W3CDTF">2024-04-28T18:58:37Z</dcterms:created>
  <dcterms:modified xsi:type="dcterms:W3CDTF">2024-04-28T20:21:21Z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0x010100ED0B5B53C94B9F499972EFDB05C39CBD</vt:lpwstr>
  </property>
</Properties>
</file>